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412" r:id="rId5"/>
    <p:sldId id="257" r:id="rId6"/>
    <p:sldId id="258" r:id="rId7"/>
    <p:sldId id="261" r:id="rId8"/>
    <p:sldId id="275" r:id="rId9"/>
    <p:sldId id="277" r:id="rId10"/>
    <p:sldId id="276" r:id="rId11"/>
    <p:sldId id="278" r:id="rId12"/>
    <p:sldId id="280" r:id="rId13"/>
    <p:sldId id="279" r:id="rId14"/>
    <p:sldId id="281" r:id="rId15"/>
    <p:sldId id="264" r:id="rId16"/>
    <p:sldId id="265" r:id="rId17"/>
    <p:sldId id="287" r:id="rId18"/>
    <p:sldId id="286" r:id="rId19"/>
    <p:sldId id="263" r:id="rId20"/>
    <p:sldId id="283" r:id="rId21"/>
    <p:sldId id="268" r:id="rId22"/>
    <p:sldId id="413" r:id="rId23"/>
    <p:sldId id="272" r:id="rId24"/>
    <p:sldId id="411" r:id="rId25"/>
    <p:sldId id="273" r:id="rId26"/>
    <p:sldId id="2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F34F55-F51D-487D-8D6F-06593CF612D8}" v="28" dt="2024-02-21T08:18:48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4" autoAdjust="0"/>
    <p:restoredTop sz="94660"/>
  </p:normalViewPr>
  <p:slideViewPr>
    <p:cSldViewPr snapToGrid="0">
      <p:cViewPr varScale="1">
        <p:scale>
          <a:sx n="94" d="100"/>
          <a:sy n="94" d="100"/>
        </p:scale>
        <p:origin x="1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F5315B7-0B59-9420-6D98-EAD8223813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6000" y="4106127"/>
            <a:ext cx="10800000" cy="492443"/>
          </a:xfrm>
        </p:spPr>
        <p:txBody>
          <a:bodyPr/>
          <a:lstStyle>
            <a:lvl1pPr marL="0" indent="0" algn="ctr">
              <a:buNone/>
              <a:defRPr sz="3200">
                <a:latin typeface="+mj-lt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9" name="Title 20">
            <a:extLst>
              <a:ext uri="{FF2B5EF4-FFF2-40B4-BE49-F238E27FC236}">
                <a16:creationId xmlns:a16="http://schemas.microsoft.com/office/drawing/2014/main" id="{D4A76704-F475-E6E5-2A6B-D86BF44FDD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2921053"/>
            <a:ext cx="10800000" cy="615553"/>
          </a:xfrm>
        </p:spPr>
        <p:txBody>
          <a:bodyPr/>
          <a:lstStyle>
            <a:lvl1pPr algn="ctr"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Client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9192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753517-0CF4-2145-AABB-8F14C26A09AD}"/>
              </a:ext>
            </a:extLst>
          </p:cNvPr>
          <p:cNvSpPr/>
          <p:nvPr userDrawn="1"/>
        </p:nvSpPr>
        <p:spPr bwMode="auto">
          <a:xfrm>
            <a:off x="-1" y="0"/>
            <a:ext cx="4356101" cy="685800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87B7084-FB17-304C-A2D7-1145E7FE9D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2963" y="1437685"/>
            <a:ext cx="3835400" cy="276999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  <a:lvl2pPr marL="228600" indent="0">
              <a:buNone/>
              <a:defRPr sz="1800">
                <a:latin typeface="+mj-lt"/>
              </a:defRPr>
            </a:lvl2pPr>
            <a:lvl3pPr marL="457200" indent="0">
              <a:buNone/>
              <a:defRPr sz="1800">
                <a:latin typeface="+mj-lt"/>
              </a:defRPr>
            </a:lvl3pPr>
            <a:lvl4pPr marL="661988" indent="0">
              <a:buNone/>
              <a:defRPr sz="1800">
                <a:latin typeface="+mj-lt"/>
              </a:defRPr>
            </a:lvl4pPr>
            <a:lvl5pPr marL="855663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B58D5F9-9ECC-AE4D-AEE6-08C911DE25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2963" y="1802269"/>
            <a:ext cx="3835400" cy="215444"/>
          </a:xfrm>
        </p:spPr>
        <p:txBody>
          <a:bodyPr/>
          <a:lstStyle>
            <a:lvl1pPr marL="0" indent="0">
              <a:buNone/>
              <a:defRPr sz="14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61988" indent="0">
              <a:buNone/>
              <a:defRPr sz="1400"/>
            </a:lvl4pPr>
            <a:lvl5pPr marL="855663" indent="0">
              <a:buNone/>
              <a:defRPr sz="14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688E32A6-35BF-E143-8E34-3EF1E3F217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2963" y="2200939"/>
            <a:ext cx="3835399" cy="1150185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>
                <a:solidFill>
                  <a:schemeClr val="accent6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About: Lorem ipsum dolor sit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dolore magna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0B57611E-E7C7-324D-8BF8-320980FF4F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2963" y="4292600"/>
            <a:ext cx="3835400" cy="276999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  <a:lvl2pPr marL="228600" indent="0">
              <a:buNone/>
              <a:defRPr sz="1800">
                <a:latin typeface="+mj-lt"/>
              </a:defRPr>
            </a:lvl2pPr>
            <a:lvl3pPr marL="457200" indent="0">
              <a:buNone/>
              <a:defRPr sz="1800">
                <a:latin typeface="+mj-lt"/>
              </a:defRPr>
            </a:lvl3pPr>
            <a:lvl4pPr marL="661988" indent="0">
              <a:buNone/>
              <a:defRPr sz="1800">
                <a:latin typeface="+mj-lt"/>
              </a:defRPr>
            </a:lvl4pPr>
            <a:lvl5pPr marL="855663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3340D410-0B5B-4B4B-AEA6-2655A1EB04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2963" y="4657184"/>
            <a:ext cx="3835400" cy="215444"/>
          </a:xfrm>
        </p:spPr>
        <p:txBody>
          <a:bodyPr/>
          <a:lstStyle>
            <a:lvl1pPr marL="0" indent="0">
              <a:buNone/>
              <a:defRPr sz="14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61988" indent="0">
              <a:buNone/>
              <a:defRPr sz="1400"/>
            </a:lvl4pPr>
            <a:lvl5pPr marL="855663" indent="0">
              <a:buNone/>
              <a:defRPr sz="14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D35ACAE-2494-4842-AAF6-13BCA33692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2963" y="5055854"/>
            <a:ext cx="3835400" cy="1213183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>
                <a:solidFill>
                  <a:schemeClr val="accent6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About: Lorem ipsum dolor sit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dolore magna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200" b="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A73218E-471B-984D-AF23-10EDB19E9A7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14950" y="1436687"/>
            <a:ext cx="1576800" cy="1576800"/>
          </a:xfrm>
          <a:prstGeom prst="ellipse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39">
            <a:extLst>
              <a:ext uri="{FF2B5EF4-FFF2-40B4-BE49-F238E27FC236}">
                <a16:creationId xmlns:a16="http://schemas.microsoft.com/office/drawing/2014/main" id="{0DF309B0-7379-4C44-A541-B4343B549D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314950" y="4293096"/>
            <a:ext cx="1576800" cy="1576800"/>
          </a:xfrm>
          <a:prstGeom prst="ellipse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4CB7BB8-EA96-26C3-8E61-86E3BB77956E}"/>
              </a:ext>
            </a:extLst>
          </p:cNvPr>
          <p:cNvCxnSpPr>
            <a:cxnSpLocks/>
          </p:cNvCxnSpPr>
          <p:nvPr userDrawn="1"/>
        </p:nvCxnSpPr>
        <p:spPr>
          <a:xfrm>
            <a:off x="4356100" y="-444500"/>
            <a:ext cx="0" cy="7759700"/>
          </a:xfrm>
          <a:prstGeom prst="line">
            <a:avLst/>
          </a:prstGeom>
          <a:ln>
            <a:solidFill>
              <a:schemeClr val="accent3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19DF12A4-13A7-F3F3-F5CB-DE6F916FB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585788"/>
            <a:ext cx="3600000" cy="575747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B121341-EF81-6D4E-E111-5EEE05216A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1286005"/>
            <a:ext cx="3600000" cy="4983033"/>
          </a:xfrm>
        </p:spPr>
        <p:txBody>
          <a:bodyPr anchor="t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151713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8" orient="horz" pos="905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704">
          <p15:clr>
            <a:srgbClr val="5ACBF0"/>
          </p15:clr>
        </p15:guide>
        <p15:guide id="32" pos="694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rge Number Divi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3A80CC-3EA1-791A-5536-7C5CC6DD0A90}"/>
              </a:ext>
            </a:extLst>
          </p:cNvPr>
          <p:cNvSpPr/>
          <p:nvPr userDrawn="1"/>
        </p:nvSpPr>
        <p:spPr bwMode="auto">
          <a:xfrm>
            <a:off x="-1" y="0"/>
            <a:ext cx="4356101" cy="685800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87FF5-DA2B-6549-A430-2AB0462370E7}"/>
              </a:ext>
            </a:extLst>
          </p:cNvPr>
          <p:cNvSpPr txBox="1"/>
          <p:nvPr userDrawn="1"/>
        </p:nvSpPr>
        <p:spPr>
          <a:xfrm>
            <a:off x="0" y="680485"/>
            <a:ext cx="4356100" cy="6177516"/>
          </a:xfrm>
          <a:prstGeom prst="rect">
            <a:avLst/>
          </a:prstGeom>
          <a:noFill/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US" sz="50000" b="1" i="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0E18D5-0E84-C64E-9599-465CAF6030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1888" y="1307806"/>
            <a:ext cx="6667500" cy="2121194"/>
          </a:xfrm>
        </p:spPr>
        <p:txBody>
          <a:bodyPr anchor="t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Details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9C9626-6AB7-9442-8C32-698E08BC8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1888" y="585788"/>
            <a:ext cx="6667230" cy="714094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62F9B4-2F90-FF62-2D02-9B04CF61304D}"/>
              </a:ext>
            </a:extLst>
          </p:cNvPr>
          <p:cNvCxnSpPr>
            <a:cxnSpLocks/>
          </p:cNvCxnSpPr>
          <p:nvPr userDrawn="1"/>
        </p:nvCxnSpPr>
        <p:spPr>
          <a:xfrm>
            <a:off x="4356100" y="-444500"/>
            <a:ext cx="0" cy="7759700"/>
          </a:xfrm>
          <a:prstGeom prst="line">
            <a:avLst/>
          </a:prstGeom>
          <a:ln>
            <a:solidFill>
              <a:schemeClr val="accent3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158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rge Number Divi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BBD8E5-8866-ED44-DD6D-AB6280797483}"/>
              </a:ext>
            </a:extLst>
          </p:cNvPr>
          <p:cNvSpPr/>
          <p:nvPr userDrawn="1"/>
        </p:nvSpPr>
        <p:spPr bwMode="auto">
          <a:xfrm>
            <a:off x="-1" y="0"/>
            <a:ext cx="4356101" cy="685800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87FF5-DA2B-6549-A430-2AB0462370E7}"/>
              </a:ext>
            </a:extLst>
          </p:cNvPr>
          <p:cNvSpPr txBox="1"/>
          <p:nvPr userDrawn="1"/>
        </p:nvSpPr>
        <p:spPr>
          <a:xfrm>
            <a:off x="0" y="680483"/>
            <a:ext cx="4356100" cy="6177517"/>
          </a:xfrm>
          <a:prstGeom prst="rect">
            <a:avLst/>
          </a:prstGeom>
          <a:noFill/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US" sz="50000" b="1" i="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0E18D5-0E84-C64E-9599-465CAF6030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1888" y="1307806"/>
            <a:ext cx="6667500" cy="2121194"/>
          </a:xfrm>
        </p:spPr>
        <p:txBody>
          <a:bodyPr anchor="t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Details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9666AF-1BFD-C547-B312-5E30EBC9B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1888" y="585788"/>
            <a:ext cx="6667230" cy="714094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9DC0F2-F33D-D5BB-F740-254E2B35069F}"/>
              </a:ext>
            </a:extLst>
          </p:cNvPr>
          <p:cNvCxnSpPr>
            <a:cxnSpLocks/>
          </p:cNvCxnSpPr>
          <p:nvPr userDrawn="1"/>
        </p:nvCxnSpPr>
        <p:spPr>
          <a:xfrm>
            <a:off x="4356100" y="-444500"/>
            <a:ext cx="0" cy="7759700"/>
          </a:xfrm>
          <a:prstGeom prst="line">
            <a:avLst/>
          </a:prstGeom>
          <a:ln>
            <a:solidFill>
              <a:schemeClr val="accent3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010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rge Number Divi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C8E7FF-2E75-8D3E-1806-24E91B5A3B13}"/>
              </a:ext>
            </a:extLst>
          </p:cNvPr>
          <p:cNvSpPr/>
          <p:nvPr userDrawn="1"/>
        </p:nvSpPr>
        <p:spPr bwMode="auto">
          <a:xfrm>
            <a:off x="-1" y="0"/>
            <a:ext cx="4356101" cy="685800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87FF5-DA2B-6549-A430-2AB0462370E7}"/>
              </a:ext>
            </a:extLst>
          </p:cNvPr>
          <p:cNvSpPr txBox="1"/>
          <p:nvPr userDrawn="1"/>
        </p:nvSpPr>
        <p:spPr>
          <a:xfrm>
            <a:off x="0" y="680484"/>
            <a:ext cx="4356100" cy="6177516"/>
          </a:xfrm>
          <a:prstGeom prst="rect">
            <a:avLst/>
          </a:prstGeom>
          <a:noFill/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US" sz="50000" b="1" i="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0E18D5-0E84-C64E-9599-465CAF6030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1888" y="1307806"/>
            <a:ext cx="6667500" cy="2121194"/>
          </a:xfrm>
        </p:spPr>
        <p:txBody>
          <a:bodyPr anchor="t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Details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3D24FC-F71D-C245-A2DA-55D32F6AA8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1888" y="585788"/>
            <a:ext cx="6667230" cy="714094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50541D-9CB4-A9E1-3930-7383B96E9CE9}"/>
              </a:ext>
            </a:extLst>
          </p:cNvPr>
          <p:cNvCxnSpPr>
            <a:cxnSpLocks/>
          </p:cNvCxnSpPr>
          <p:nvPr userDrawn="1"/>
        </p:nvCxnSpPr>
        <p:spPr>
          <a:xfrm>
            <a:off x="4356100" y="-444500"/>
            <a:ext cx="0" cy="7759700"/>
          </a:xfrm>
          <a:prstGeom prst="line">
            <a:avLst/>
          </a:prstGeom>
          <a:ln>
            <a:solidFill>
              <a:schemeClr val="accent3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013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arge Number Divi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201D0D-D30C-C0BF-E86F-89ABFB83CE8C}"/>
              </a:ext>
            </a:extLst>
          </p:cNvPr>
          <p:cNvSpPr/>
          <p:nvPr userDrawn="1"/>
        </p:nvSpPr>
        <p:spPr bwMode="auto">
          <a:xfrm>
            <a:off x="-1" y="0"/>
            <a:ext cx="4356101" cy="685800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87FF5-DA2B-6549-A430-2AB0462370E7}"/>
              </a:ext>
            </a:extLst>
          </p:cNvPr>
          <p:cNvSpPr txBox="1"/>
          <p:nvPr userDrawn="1"/>
        </p:nvSpPr>
        <p:spPr>
          <a:xfrm>
            <a:off x="0" y="680484"/>
            <a:ext cx="4356100" cy="6177516"/>
          </a:xfrm>
          <a:prstGeom prst="rect">
            <a:avLst/>
          </a:prstGeom>
          <a:noFill/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US" sz="50000" b="1" i="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0E18D5-0E84-C64E-9599-465CAF6030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1888" y="1307806"/>
            <a:ext cx="6667500" cy="2121194"/>
          </a:xfrm>
        </p:spPr>
        <p:txBody>
          <a:bodyPr anchor="t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Details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3A573E-5425-E24C-AC5B-D2C67E89F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1888" y="585788"/>
            <a:ext cx="6667230" cy="714094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C82F99-E75C-8CBC-793B-479BED537DD4}"/>
              </a:ext>
            </a:extLst>
          </p:cNvPr>
          <p:cNvCxnSpPr>
            <a:cxnSpLocks/>
          </p:cNvCxnSpPr>
          <p:nvPr userDrawn="1"/>
        </p:nvCxnSpPr>
        <p:spPr>
          <a:xfrm>
            <a:off x="4356100" y="-444500"/>
            <a:ext cx="0" cy="7759700"/>
          </a:xfrm>
          <a:prstGeom prst="line">
            <a:avLst/>
          </a:prstGeom>
          <a:ln>
            <a:solidFill>
              <a:schemeClr val="accent3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69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Large Number Divi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A69382-623E-FB02-3265-5EA4CAFFD156}"/>
              </a:ext>
            </a:extLst>
          </p:cNvPr>
          <p:cNvSpPr/>
          <p:nvPr userDrawn="1"/>
        </p:nvSpPr>
        <p:spPr bwMode="auto">
          <a:xfrm>
            <a:off x="-1" y="0"/>
            <a:ext cx="4356101" cy="685800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87FF5-DA2B-6549-A430-2AB0462370E7}"/>
              </a:ext>
            </a:extLst>
          </p:cNvPr>
          <p:cNvSpPr txBox="1"/>
          <p:nvPr userDrawn="1"/>
        </p:nvSpPr>
        <p:spPr>
          <a:xfrm>
            <a:off x="0" y="680484"/>
            <a:ext cx="4356100" cy="6177516"/>
          </a:xfrm>
          <a:prstGeom prst="rect">
            <a:avLst/>
          </a:prstGeom>
          <a:noFill/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US" sz="50000" b="1" i="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0E18D5-0E84-C64E-9599-465CAF6030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1888" y="1307806"/>
            <a:ext cx="6667500" cy="2121194"/>
          </a:xfrm>
        </p:spPr>
        <p:txBody>
          <a:bodyPr anchor="t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Details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9EEC05-DC95-844E-868F-EEEB231AD9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1888" y="585788"/>
            <a:ext cx="6667230" cy="714094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DFA2F7-2FEF-0B18-829F-2BCCC8DB7D14}"/>
              </a:ext>
            </a:extLst>
          </p:cNvPr>
          <p:cNvCxnSpPr>
            <a:cxnSpLocks/>
          </p:cNvCxnSpPr>
          <p:nvPr userDrawn="1"/>
        </p:nvCxnSpPr>
        <p:spPr>
          <a:xfrm>
            <a:off x="4356100" y="-444500"/>
            <a:ext cx="0" cy="7759700"/>
          </a:xfrm>
          <a:prstGeom prst="line">
            <a:avLst/>
          </a:prstGeom>
          <a:ln>
            <a:solidFill>
              <a:schemeClr val="accent3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043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">
            <a:extLst>
              <a:ext uri="{FF2B5EF4-FFF2-40B4-BE49-F238E27FC236}">
                <a16:creationId xmlns:a16="http://schemas.microsoft.com/office/drawing/2014/main" id="{C7B923A2-4D9A-B819-CB19-25790F3C8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457200"/>
            <a:ext cx="10800000" cy="553998"/>
          </a:xfrm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Separator</a:t>
            </a:r>
            <a:endParaRPr lang="en-GB" dirty="0"/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F80592C5-DC2D-A8DE-EDF5-EE590CD25C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96000" y="1308535"/>
            <a:ext cx="7200000" cy="504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494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esh Greek salad">
            <a:extLst>
              <a:ext uri="{FF2B5EF4-FFF2-40B4-BE49-F238E27FC236}">
                <a16:creationId xmlns:a16="http://schemas.microsoft.com/office/drawing/2014/main" id="{1341992B-E5A4-74ED-6DC0-4040856046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96000" y="1308535"/>
            <a:ext cx="7200000" cy="4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le 10">
            <a:extLst>
              <a:ext uri="{FF2B5EF4-FFF2-40B4-BE49-F238E27FC236}">
                <a16:creationId xmlns:a16="http://schemas.microsoft.com/office/drawing/2014/main" id="{1AF37678-40BF-DDD8-8C21-5C51C159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457200"/>
            <a:ext cx="10800000" cy="553998"/>
          </a:xfrm>
          <a:ln>
            <a:noFill/>
          </a:ln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Lunch: Back at HH:MM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507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p of coffee">
            <a:extLst>
              <a:ext uri="{FF2B5EF4-FFF2-40B4-BE49-F238E27FC236}">
                <a16:creationId xmlns:a16="http://schemas.microsoft.com/office/drawing/2014/main" id="{C7831261-5DD8-46B6-B87A-1D9EE5D9EA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85" r="85"/>
          <a:stretch/>
        </p:blipFill>
        <p:spPr>
          <a:xfrm>
            <a:off x="2496000" y="1308535"/>
            <a:ext cx="7200000" cy="4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le 10">
            <a:extLst>
              <a:ext uri="{FF2B5EF4-FFF2-40B4-BE49-F238E27FC236}">
                <a16:creationId xmlns:a16="http://schemas.microsoft.com/office/drawing/2014/main" id="{B7115217-C494-7C05-79D2-B9B47F51A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457200"/>
            <a:ext cx="10800000" cy="553998"/>
          </a:xfrm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Break: Back at HH:MM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08913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EDD9AED5-F44E-CB53-164D-3F3B96B9DB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96000" y="2903537"/>
            <a:ext cx="3600000" cy="360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Title 24">
            <a:extLst>
              <a:ext uri="{FF2B5EF4-FFF2-40B4-BE49-F238E27FC236}">
                <a16:creationId xmlns:a16="http://schemas.microsoft.com/office/drawing/2014/main" id="{80324EA9-2CA6-0F77-4A7F-1A7098EB9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457200"/>
            <a:ext cx="10800000" cy="615553"/>
          </a:xfrm>
        </p:spPr>
        <p:txBody>
          <a:bodyPr/>
          <a:lstStyle>
            <a:lvl1pPr algn="ctr"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Design Thinking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F1FF63-6388-6206-EF32-4044753725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6000" y="1357313"/>
            <a:ext cx="10801350" cy="6159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https://enterprise.klaxon.com/CODE</a:t>
            </a:r>
          </a:p>
        </p:txBody>
      </p:sp>
    </p:spTree>
    <p:extLst>
      <p:ext uri="{BB962C8B-B14F-4D97-AF65-F5344CB8AC3E}">
        <p14:creationId xmlns:p14="http://schemas.microsoft.com/office/powerpoint/2010/main" val="1438211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219A24-8178-8EBF-EB01-EFAF7FC5571F}"/>
              </a:ext>
            </a:extLst>
          </p:cNvPr>
          <p:cNvSpPr/>
          <p:nvPr userDrawn="1"/>
        </p:nvSpPr>
        <p:spPr bwMode="auto">
          <a:xfrm>
            <a:off x="-1" y="0"/>
            <a:ext cx="12192001" cy="139700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2689CB-907B-F4C1-B429-94796D8BB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457200"/>
            <a:ext cx="10800000" cy="615553"/>
          </a:xfrm>
        </p:spPr>
        <p:txBody>
          <a:bodyPr/>
          <a:lstStyle>
            <a:lvl1pPr algn="ctr"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1D5CD1-C6CF-D9C6-07B0-0E4EC23DB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6000" y="1701800"/>
            <a:ext cx="10800000" cy="455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8F9E8CB-85C9-5D0F-2DBF-A0D28ED67795}"/>
              </a:ext>
            </a:extLst>
          </p:cNvPr>
          <p:cNvCxnSpPr>
            <a:cxnSpLocks/>
          </p:cNvCxnSpPr>
          <p:nvPr userDrawn="1"/>
        </p:nvCxnSpPr>
        <p:spPr>
          <a:xfrm flipH="1">
            <a:off x="-139700" y="1397000"/>
            <a:ext cx="12446000" cy="0"/>
          </a:xfrm>
          <a:prstGeom prst="line">
            <a:avLst/>
          </a:prstGeom>
          <a:ln>
            <a:solidFill>
              <a:schemeClr val="accent3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71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text side by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145D81-1C8C-4946-BE5C-32EF3FAA542B}"/>
              </a:ext>
            </a:extLst>
          </p:cNvPr>
          <p:cNvSpPr/>
          <p:nvPr userDrawn="1"/>
        </p:nvSpPr>
        <p:spPr bwMode="auto">
          <a:xfrm>
            <a:off x="0" y="0"/>
            <a:ext cx="4356100" cy="685800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585788"/>
            <a:ext cx="3600000" cy="575747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Thank-you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523842-770C-D4AC-E7DC-CA7822F788C9}"/>
              </a:ext>
            </a:extLst>
          </p:cNvPr>
          <p:cNvCxnSpPr>
            <a:cxnSpLocks/>
          </p:cNvCxnSpPr>
          <p:nvPr userDrawn="1"/>
        </p:nvCxnSpPr>
        <p:spPr>
          <a:xfrm>
            <a:off x="4356100" y="-444500"/>
            <a:ext cx="0" cy="7759700"/>
          </a:xfrm>
          <a:prstGeom prst="line">
            <a:avLst/>
          </a:prstGeom>
          <a:ln>
            <a:solidFill>
              <a:schemeClr val="accent3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1FCD47D-E9E6-ED04-D1EF-5AEF52B17A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0" y="1286005"/>
            <a:ext cx="3600000" cy="4983033"/>
          </a:xfrm>
        </p:spPr>
        <p:txBody>
          <a:bodyPr anchor="t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15151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C3AA39-CBF7-05AC-4AF0-19D42B241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2496000" y="4244340"/>
            <a:ext cx="7200000" cy="0"/>
          </a:xfrm>
          <a:prstGeom prst="line">
            <a:avLst/>
          </a:prstGeom>
          <a:noFill/>
          <a:ln w="60325">
            <a:gradFill flip="none" rotWithShape="1">
              <a:gsLst>
                <a:gs pos="0">
                  <a:srgbClr val="50E6FF"/>
                </a:gs>
                <a:gs pos="100000">
                  <a:srgbClr val="D59DFF"/>
                </a:gs>
              </a:gsLst>
              <a:path path="circle">
                <a:fillToRect l="100000" b="100000"/>
              </a:path>
              <a:tileRect t="-100000" r="-10000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59514A-5A3C-82EB-62C6-6BF5216AD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96000" y="2613660"/>
            <a:ext cx="7200000" cy="0"/>
          </a:xfrm>
          <a:prstGeom prst="line">
            <a:avLst/>
          </a:prstGeom>
          <a:noFill/>
          <a:ln w="60325">
            <a:gradFill flip="none" rotWithShape="1">
              <a:gsLst>
                <a:gs pos="0">
                  <a:srgbClr val="50E6FF"/>
                </a:gs>
                <a:gs pos="100000">
                  <a:srgbClr val="D59DFF"/>
                </a:gs>
              </a:gsLst>
              <a:path path="circle">
                <a:fillToRect l="100000" b="100000"/>
              </a:path>
              <a:tileRect t="-100000" r="-10000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5" name="Title 20">
            <a:extLst>
              <a:ext uri="{FF2B5EF4-FFF2-40B4-BE49-F238E27FC236}">
                <a16:creationId xmlns:a16="http://schemas.microsoft.com/office/drawing/2014/main" id="{BA73C002-43A3-9FEB-8CBE-EA4CD5B623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3153549"/>
            <a:ext cx="10800000" cy="553998"/>
          </a:xfrm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Thank-you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5944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2B1BC3-4C3B-B10A-9E14-6A0E95BAA8C5}"/>
              </a:ext>
            </a:extLst>
          </p:cNvPr>
          <p:cNvSpPr/>
          <p:nvPr userDrawn="1"/>
        </p:nvSpPr>
        <p:spPr bwMode="auto">
          <a:xfrm>
            <a:off x="-1" y="0"/>
            <a:ext cx="12192001" cy="139700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2689CB-907B-F4C1-B429-94796D8BB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457200"/>
            <a:ext cx="10800000" cy="615553"/>
          </a:xfrm>
        </p:spPr>
        <p:txBody>
          <a:bodyPr/>
          <a:lstStyle>
            <a:lvl1pPr algn="ctr"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5B50EF-A133-12AC-EAF0-D1616BFBE21C}"/>
              </a:ext>
            </a:extLst>
          </p:cNvPr>
          <p:cNvCxnSpPr>
            <a:cxnSpLocks/>
          </p:cNvCxnSpPr>
          <p:nvPr userDrawn="1"/>
        </p:nvCxnSpPr>
        <p:spPr>
          <a:xfrm flipH="1">
            <a:off x="-139700" y="1397000"/>
            <a:ext cx="12446000" cy="0"/>
          </a:xfrm>
          <a:prstGeom prst="line">
            <a:avLst/>
          </a:prstGeom>
          <a:ln>
            <a:solidFill>
              <a:schemeClr val="accent3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179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0AE8C32-C0BA-C422-3D85-B6A0B0FA7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96872" y="0"/>
            <a:ext cx="0" cy="685800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617207E-BE02-2353-E9B8-77275D658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69331" y="0"/>
            <a:ext cx="0" cy="685800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3EF18D39-DBE3-3D33-057A-3EA95C7EA9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3003" y="1623221"/>
            <a:ext cx="1800000" cy="180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15994281-62CF-01B6-F103-7A1F35D21F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993" y="4054497"/>
            <a:ext cx="3600000" cy="492443"/>
          </a:xfrm>
        </p:spPr>
        <p:txBody>
          <a:bodyPr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6" name="Picture Placeholder 37">
            <a:extLst>
              <a:ext uri="{FF2B5EF4-FFF2-40B4-BE49-F238E27FC236}">
                <a16:creationId xmlns:a16="http://schemas.microsoft.com/office/drawing/2014/main" id="{458D522D-B9DE-2A0F-E49F-D0F3E585E1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20452" y="1623221"/>
            <a:ext cx="1800000" cy="180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59B709A8-B9DF-1E0D-528F-374496C508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452" y="4054497"/>
            <a:ext cx="3600000" cy="492443"/>
          </a:xfrm>
        </p:spPr>
        <p:txBody>
          <a:bodyPr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9" name="Picture Placeholder 37">
            <a:extLst>
              <a:ext uri="{FF2B5EF4-FFF2-40B4-BE49-F238E27FC236}">
                <a16:creationId xmlns:a16="http://schemas.microsoft.com/office/drawing/2014/main" id="{180D52B5-4D92-B030-73C1-A60FA63E3D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18" y="1623221"/>
            <a:ext cx="1800000" cy="180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110054D2-E672-E046-3D01-4321F8F7A4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65333" y="4054497"/>
            <a:ext cx="3600000" cy="492443"/>
          </a:xfrm>
        </p:spPr>
        <p:txBody>
          <a:bodyPr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FB06BF0B-636B-8ED8-B369-D1256E9B3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225" y="-869636"/>
            <a:ext cx="10972800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742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186B354-7566-A561-5DC3-B4E79ABE4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32746" y="0"/>
            <a:ext cx="0" cy="685800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3A47BB-B701-99EE-BC91-A7F586C0C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5205" y="0"/>
            <a:ext cx="0" cy="685800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37">
            <a:extLst>
              <a:ext uri="{FF2B5EF4-FFF2-40B4-BE49-F238E27FC236}">
                <a16:creationId xmlns:a16="http://schemas.microsoft.com/office/drawing/2014/main" id="{7681C091-B600-3D54-8BBE-0B88CBA775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8877" y="1623221"/>
            <a:ext cx="1800000" cy="180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ext Placeholder 39">
            <a:extLst>
              <a:ext uri="{FF2B5EF4-FFF2-40B4-BE49-F238E27FC236}">
                <a16:creationId xmlns:a16="http://schemas.microsoft.com/office/drawing/2014/main" id="{17FBF49E-1AC6-75F3-3D20-D45F4EA31D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3867" y="4054497"/>
            <a:ext cx="3600000" cy="553998"/>
          </a:xfrm>
        </p:spPr>
        <p:txBody>
          <a:bodyPr/>
          <a:lstStyle>
            <a:lvl1pPr marL="0" indent="0" algn="ctr">
              <a:buNone/>
              <a:defRPr sz="3600" b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7" name="Picture Placeholder 37">
            <a:extLst>
              <a:ext uri="{FF2B5EF4-FFF2-40B4-BE49-F238E27FC236}">
                <a16:creationId xmlns:a16="http://schemas.microsoft.com/office/drawing/2014/main" id="{50D53EEF-AC11-376C-940C-8FCBA703A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56326" y="1623221"/>
            <a:ext cx="1800000" cy="180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96EDC3EF-B875-D9C1-C226-D53A411528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6326" y="4054497"/>
            <a:ext cx="3600000" cy="492443"/>
          </a:xfrm>
        </p:spPr>
        <p:txBody>
          <a:bodyPr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9" name="Picture Placeholder 37">
            <a:extLst>
              <a:ext uri="{FF2B5EF4-FFF2-40B4-BE49-F238E27FC236}">
                <a16:creationId xmlns:a16="http://schemas.microsoft.com/office/drawing/2014/main" id="{CEC3CEF4-ED63-5F53-B95C-11BBD377D3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54392" y="1623221"/>
            <a:ext cx="1800000" cy="180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276BD800-3D1D-D5FA-1876-BC3A8748E2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207" y="4054497"/>
            <a:ext cx="3600000" cy="492443"/>
          </a:xfrm>
        </p:spPr>
        <p:txBody>
          <a:bodyPr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66A673B7-519B-67C7-0C41-85E0FF6C0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751" y="-1691032"/>
            <a:ext cx="10972800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912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637DD7-1540-F451-DF0E-662630F4E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24856" y="0"/>
            <a:ext cx="0" cy="685800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2A2461-8982-3900-AC00-0D48F05B1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97315" y="0"/>
            <a:ext cx="0" cy="685800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37">
            <a:extLst>
              <a:ext uri="{FF2B5EF4-FFF2-40B4-BE49-F238E27FC236}">
                <a16:creationId xmlns:a16="http://schemas.microsoft.com/office/drawing/2014/main" id="{753D33EF-8E31-3E1A-6D6D-5C87EEF945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70987" y="1623221"/>
            <a:ext cx="1800000" cy="180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ext Placeholder 39">
            <a:extLst>
              <a:ext uri="{FF2B5EF4-FFF2-40B4-BE49-F238E27FC236}">
                <a16:creationId xmlns:a16="http://schemas.microsoft.com/office/drawing/2014/main" id="{78683150-DAAB-803C-BD22-44BD8476DA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5977" y="4054497"/>
            <a:ext cx="3600000" cy="43088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7" name="Picture Placeholder 37">
            <a:extLst>
              <a:ext uri="{FF2B5EF4-FFF2-40B4-BE49-F238E27FC236}">
                <a16:creationId xmlns:a16="http://schemas.microsoft.com/office/drawing/2014/main" id="{4FAB8997-9ADB-20B9-3D95-4A5564E45B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48436" y="1623221"/>
            <a:ext cx="1800000" cy="180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9123AF76-4C74-F492-F966-2A607CA5FD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36" y="4054497"/>
            <a:ext cx="3600000" cy="553998"/>
          </a:xfrm>
        </p:spPr>
        <p:txBody>
          <a:bodyPr/>
          <a:lstStyle>
            <a:lvl1pPr marL="0" indent="0" algn="ctr">
              <a:buNone/>
              <a:defRPr sz="36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9" name="Picture Placeholder 37">
            <a:extLst>
              <a:ext uri="{FF2B5EF4-FFF2-40B4-BE49-F238E27FC236}">
                <a16:creationId xmlns:a16="http://schemas.microsoft.com/office/drawing/2014/main" id="{D92CB0D1-6652-388E-7AC6-82FDBC64C3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46502" y="1623221"/>
            <a:ext cx="1800000" cy="180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817B8385-B4AB-4271-4660-67F67620A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93317" y="4054497"/>
            <a:ext cx="3600000" cy="43088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018FA6C1-34DE-A4E7-E5F7-DDF473ED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61" y="-1691032"/>
            <a:ext cx="10972800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16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4344B6-47C2-052C-BBED-78B92391E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53241" y="0"/>
            <a:ext cx="0" cy="685800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8DAAE3-2522-DBAA-CBAE-4735D8B70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25700" y="0"/>
            <a:ext cx="0" cy="685800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37">
            <a:extLst>
              <a:ext uri="{FF2B5EF4-FFF2-40B4-BE49-F238E27FC236}">
                <a16:creationId xmlns:a16="http://schemas.microsoft.com/office/drawing/2014/main" id="{A5961E02-B445-5DBC-57C3-1FEB011F9B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9372" y="1623221"/>
            <a:ext cx="1800000" cy="180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ext Placeholder 39">
            <a:extLst>
              <a:ext uri="{FF2B5EF4-FFF2-40B4-BE49-F238E27FC236}">
                <a16:creationId xmlns:a16="http://schemas.microsoft.com/office/drawing/2014/main" id="{48B73CD1-DA55-6E5B-55C5-446C252CBF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362" y="4054497"/>
            <a:ext cx="3600000" cy="43088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7" name="Picture Placeholder 37">
            <a:extLst>
              <a:ext uri="{FF2B5EF4-FFF2-40B4-BE49-F238E27FC236}">
                <a16:creationId xmlns:a16="http://schemas.microsoft.com/office/drawing/2014/main" id="{C2FCEE61-1D60-7741-779A-735495EEC1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76821" y="1623221"/>
            <a:ext cx="1800000" cy="180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0257761C-E4A1-49EA-0880-00890267C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6821" y="4054497"/>
            <a:ext cx="3600000" cy="43088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9" name="Picture Placeholder 37">
            <a:extLst>
              <a:ext uri="{FF2B5EF4-FFF2-40B4-BE49-F238E27FC236}">
                <a16:creationId xmlns:a16="http://schemas.microsoft.com/office/drawing/2014/main" id="{EC57E364-9326-ED0D-5EDC-2F1F2D3F87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74887" y="1623221"/>
            <a:ext cx="1800000" cy="180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336E4D37-7993-10AE-5EC4-7DF004BCC9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21702" y="4054497"/>
            <a:ext cx="3600000" cy="553998"/>
          </a:xfrm>
        </p:spPr>
        <p:txBody>
          <a:bodyPr/>
          <a:lstStyle>
            <a:lvl1pPr marL="0" indent="0" algn="ctr">
              <a:buNone/>
              <a:defRPr sz="36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F33764F3-221F-0A1A-7581-F2153D25E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46" y="-1691032"/>
            <a:ext cx="10972800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305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ext side by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145D81-1C8C-4946-BE5C-32EF3FAA542B}"/>
              </a:ext>
            </a:extLst>
          </p:cNvPr>
          <p:cNvSpPr/>
          <p:nvPr userDrawn="1"/>
        </p:nvSpPr>
        <p:spPr bwMode="auto">
          <a:xfrm>
            <a:off x="0" y="0"/>
            <a:ext cx="4356100" cy="685800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585788"/>
            <a:ext cx="3600000" cy="575747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286005"/>
            <a:ext cx="3600000" cy="4983033"/>
          </a:xfrm>
        </p:spPr>
        <p:txBody>
          <a:bodyPr anchor="t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523842-770C-D4AC-E7DC-CA7822F788C9}"/>
              </a:ext>
            </a:extLst>
          </p:cNvPr>
          <p:cNvCxnSpPr>
            <a:cxnSpLocks/>
          </p:cNvCxnSpPr>
          <p:nvPr userDrawn="1"/>
        </p:nvCxnSpPr>
        <p:spPr>
          <a:xfrm>
            <a:off x="4356100" y="-444500"/>
            <a:ext cx="0" cy="7759700"/>
          </a:xfrm>
          <a:prstGeom prst="line">
            <a:avLst/>
          </a:prstGeom>
          <a:ln>
            <a:solidFill>
              <a:schemeClr val="accent3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604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text side by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145D81-1C8C-4946-BE5C-32EF3FAA542B}"/>
              </a:ext>
            </a:extLst>
          </p:cNvPr>
          <p:cNvSpPr/>
          <p:nvPr userDrawn="1"/>
        </p:nvSpPr>
        <p:spPr bwMode="auto">
          <a:xfrm>
            <a:off x="0" y="0"/>
            <a:ext cx="4356100" cy="685800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585788"/>
            <a:ext cx="3600000" cy="575747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286005"/>
            <a:ext cx="3600000" cy="4983033"/>
          </a:xfrm>
        </p:spPr>
        <p:txBody>
          <a:bodyPr anchor="t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523842-770C-D4AC-E7DC-CA7822F788C9}"/>
              </a:ext>
            </a:extLst>
          </p:cNvPr>
          <p:cNvCxnSpPr>
            <a:cxnSpLocks/>
          </p:cNvCxnSpPr>
          <p:nvPr userDrawn="1"/>
        </p:nvCxnSpPr>
        <p:spPr>
          <a:xfrm>
            <a:off x="4356100" y="-444500"/>
            <a:ext cx="0" cy="7759700"/>
          </a:xfrm>
          <a:prstGeom prst="line">
            <a:avLst/>
          </a:prstGeom>
          <a:ln>
            <a:solidFill>
              <a:schemeClr val="accent3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C5DD83-FABA-8D86-C989-DE3B09CE5C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80750" y="585788"/>
            <a:ext cx="6870700" cy="5683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B358BC-5568-18AF-B883-C79EBDD2D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1685B-FA41-6941-428D-48253F84A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025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2" r:id="rId3"/>
    <p:sldLayoutId id="2147483652" r:id="rId4"/>
    <p:sldLayoutId id="2147483653" r:id="rId5"/>
    <p:sldLayoutId id="2147483654" r:id="rId6"/>
    <p:sldLayoutId id="2147483655" r:id="rId7"/>
    <p:sldLayoutId id="2147483668" r:id="rId8"/>
    <p:sldLayoutId id="2147483670" r:id="rId9"/>
    <p:sldLayoutId id="2147483669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6" r:id="rId16"/>
    <p:sldLayoutId id="2147483657" r:id="rId17"/>
    <p:sldLayoutId id="2147483658" r:id="rId18"/>
    <p:sldLayoutId id="2147483659" r:id="rId19"/>
    <p:sldLayoutId id="2147483671" r:id="rId20"/>
    <p:sldLayoutId id="214748366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1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svg"/><Relationship Id="rId7" Type="http://schemas.openxmlformats.org/officeDocument/2006/relationships/image" Target="../media/image36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14.svg"/><Relationship Id="rId10" Type="http://schemas.openxmlformats.org/officeDocument/2006/relationships/image" Target="../media/image39.png"/><Relationship Id="rId4" Type="http://schemas.openxmlformats.org/officeDocument/2006/relationships/image" Target="../media/image13.png"/><Relationship Id="rId9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svg"/><Relationship Id="rId7" Type="http://schemas.openxmlformats.org/officeDocument/2006/relationships/image" Target="../media/image36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14.svg"/><Relationship Id="rId10" Type="http://schemas.openxmlformats.org/officeDocument/2006/relationships/image" Target="../media/image39.png"/><Relationship Id="rId4" Type="http://schemas.openxmlformats.org/officeDocument/2006/relationships/image" Target="../media/image13.png"/><Relationship Id="rId9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viva-goals-blog/bg-p/VivaGoalsBlog" TargetMode="External"/><Relationship Id="rId2" Type="http://schemas.openxmlformats.org/officeDocument/2006/relationships/hyperlink" Target="https://www.whatmatters.com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techcommunity.microsoft.com/t5/viva-goals-blog/the-future-of-goal-setting-with-viva-goals-copilot-customized/ba-p/3800587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icrosoft.com/MTC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1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8FC43A-2F90-F78B-D5FF-7000F4A024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Al Eardley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5E6A1E-0BA6-0595-54C4-E06408334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deliver strategic goals</a:t>
            </a:r>
          </a:p>
        </p:txBody>
      </p:sp>
    </p:spTree>
    <p:extLst>
      <p:ext uri="{BB962C8B-B14F-4D97-AF65-F5344CB8AC3E}">
        <p14:creationId xmlns:p14="http://schemas.microsoft.com/office/powerpoint/2010/main" val="1571918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ullseye with solid fill">
            <a:extLst>
              <a:ext uri="{FF2B5EF4-FFF2-40B4-BE49-F238E27FC236}">
                <a16:creationId xmlns:a16="http://schemas.microsoft.com/office/drawing/2014/main" id="{94AE6A1E-91B6-7A77-1B9B-7C6FBB0E1E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D513C-FDAB-4DA6-7808-6F1682C160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Objectives</a:t>
            </a:r>
          </a:p>
        </p:txBody>
      </p:sp>
      <p:pic>
        <p:nvPicPr>
          <p:cNvPr id="12" name="Picture Placeholder 11" descr="Speedometer Middle with solid fill">
            <a:extLst>
              <a:ext uri="{FF2B5EF4-FFF2-40B4-BE49-F238E27FC236}">
                <a16:creationId xmlns:a16="http://schemas.microsoft.com/office/drawing/2014/main" id="{98F5E55D-DBB8-90B7-7018-F620D17C29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85BA5-6496-F764-1B0A-48A2061367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Key Results</a:t>
            </a:r>
          </a:p>
        </p:txBody>
      </p:sp>
      <p:pic>
        <p:nvPicPr>
          <p:cNvPr id="14" name="Picture Placeholder 13" descr="Cheers with solid fill">
            <a:extLst>
              <a:ext uri="{FF2B5EF4-FFF2-40B4-BE49-F238E27FC236}">
                <a16:creationId xmlns:a16="http://schemas.microsoft.com/office/drawing/2014/main" id="{424C0092-391C-B77D-BAB5-BA0625C9C4F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1784F8-A38C-6582-F810-AFCF8E6935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Initiatives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55AFB6E-006A-96EB-4FAF-F40FDD875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729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420A-6624-AD52-D08C-D313D5BD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D6308-8F97-CED7-0310-E9475B033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activities that need to be taken to deliver the Key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C9421-1A90-2E3C-5431-285E118CBB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Projects</a:t>
            </a:r>
          </a:p>
          <a:p>
            <a:pPr lvl="1"/>
            <a:r>
              <a:rPr lang="en-GB" dirty="0"/>
              <a:t>Implement a feature</a:t>
            </a:r>
          </a:p>
          <a:p>
            <a:pPr lvl="1"/>
            <a:r>
              <a:rPr lang="en-GB" dirty="0"/>
              <a:t>Carry out an experiment</a:t>
            </a:r>
          </a:p>
          <a:p>
            <a:pPr lvl="1"/>
            <a:r>
              <a:rPr lang="en-GB" dirty="0"/>
              <a:t>Establish measurement approach</a:t>
            </a:r>
          </a:p>
          <a:p>
            <a:pPr lvl="1"/>
            <a:r>
              <a:rPr lang="en-GB" dirty="0"/>
              <a:t>Deliver a communication campaign</a:t>
            </a:r>
          </a:p>
          <a:p>
            <a:r>
              <a:rPr lang="en-GB" dirty="0"/>
              <a:t>Changes to ways of working</a:t>
            </a:r>
          </a:p>
          <a:p>
            <a:pPr lvl="1"/>
            <a:r>
              <a:rPr lang="en-GB" dirty="0"/>
              <a:t>Less meetings</a:t>
            </a:r>
          </a:p>
          <a:p>
            <a:pPr lvl="1"/>
            <a:r>
              <a:rPr lang="en-GB" dirty="0"/>
              <a:t>More teamwork</a:t>
            </a:r>
          </a:p>
          <a:p>
            <a:pPr lvl="1"/>
            <a:r>
              <a:rPr lang="en-GB" dirty="0"/>
              <a:t>Better collaboration</a:t>
            </a:r>
          </a:p>
          <a:p>
            <a:r>
              <a:rPr lang="en-GB" dirty="0"/>
              <a:t>Actions</a:t>
            </a:r>
          </a:p>
          <a:p>
            <a:pPr lvl="1"/>
            <a:r>
              <a:rPr lang="en-GB" dirty="0"/>
              <a:t>Carry out a workshop</a:t>
            </a:r>
          </a:p>
          <a:p>
            <a:pPr lvl="1"/>
            <a:r>
              <a:rPr lang="en-GB" dirty="0"/>
              <a:t>Seek approval for budget</a:t>
            </a:r>
          </a:p>
        </p:txBody>
      </p:sp>
    </p:spTree>
    <p:extLst>
      <p:ext uri="{BB962C8B-B14F-4D97-AF65-F5344CB8AC3E}">
        <p14:creationId xmlns:p14="http://schemas.microsoft.com/office/powerpoint/2010/main" val="8821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0E6810-B1F2-D689-E557-560FFEC971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1620BB-64C0-3D21-E019-C43AD6E17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are they set?</a:t>
            </a:r>
          </a:p>
        </p:txBody>
      </p:sp>
    </p:spTree>
    <p:extLst>
      <p:ext uri="{BB962C8B-B14F-4D97-AF65-F5344CB8AC3E}">
        <p14:creationId xmlns:p14="http://schemas.microsoft.com/office/powerpoint/2010/main" val="1502920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4D104-B6D3-8FC6-B4FD-92FB74EC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are they set?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D99F10-357A-B702-07F3-62E00FBDB9FD}"/>
              </a:ext>
            </a:extLst>
          </p:cNvPr>
          <p:cNvGrpSpPr/>
          <p:nvPr/>
        </p:nvGrpSpPr>
        <p:grpSpPr>
          <a:xfrm>
            <a:off x="656665" y="1662798"/>
            <a:ext cx="2325675" cy="4077948"/>
            <a:chOff x="143205" y="1637121"/>
            <a:chExt cx="2325675" cy="407794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55B96D-732A-8F97-81A3-6B8107D5248C}"/>
                </a:ext>
              </a:extLst>
            </p:cNvPr>
            <p:cNvGrpSpPr/>
            <p:nvPr/>
          </p:nvGrpSpPr>
          <p:grpSpPr>
            <a:xfrm>
              <a:off x="684299" y="1637121"/>
              <a:ext cx="1243486" cy="1243486"/>
              <a:chOff x="754063" y="2986645"/>
              <a:chExt cx="1243486" cy="1243486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F286D0A-94B3-9E69-999E-EC2B8C3224DA}"/>
                  </a:ext>
                </a:extLst>
              </p:cNvPr>
              <p:cNvSpPr/>
              <p:nvPr/>
            </p:nvSpPr>
            <p:spPr bwMode="auto">
              <a:xfrm>
                <a:off x="754063" y="2986645"/>
                <a:ext cx="1243486" cy="1243486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A6207F9-BE47-B1E3-2F88-E90EA3351CDF}"/>
                  </a:ext>
                </a:extLst>
              </p:cNvPr>
              <p:cNvSpPr/>
              <p:nvPr/>
            </p:nvSpPr>
            <p:spPr bwMode="auto">
              <a:xfrm>
                <a:off x="830166" y="3062748"/>
                <a:ext cx="1091279" cy="1091279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" name="Graphic 8" descr="Cruise ship with solid fill">
                <a:extLst>
                  <a:ext uri="{FF2B5EF4-FFF2-40B4-BE49-F238E27FC236}">
                    <a16:creationId xmlns:a16="http://schemas.microsoft.com/office/drawing/2014/main" id="{B5A6F556-ACA7-D631-57FB-66328394F5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918605" y="311904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614EA3-59D4-E499-240D-6BDB937AB2BE}"/>
                </a:ext>
              </a:extLst>
            </p:cNvPr>
            <p:cNvSpPr txBox="1"/>
            <p:nvPr/>
          </p:nvSpPr>
          <p:spPr>
            <a:xfrm>
              <a:off x="239242" y="3110598"/>
              <a:ext cx="21336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accent3"/>
                  </a:solidFill>
                </a:rPr>
                <a:t>Company Strategy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DE12BD-9810-D024-4D4F-801CA5F00877}"/>
                </a:ext>
              </a:extLst>
            </p:cNvPr>
            <p:cNvSpPr txBox="1"/>
            <p:nvPr/>
          </p:nvSpPr>
          <p:spPr>
            <a:xfrm>
              <a:off x="143205" y="3606800"/>
              <a:ext cx="2325675" cy="21082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kern="1200" baseline="0" dirty="0">
                  <a:solidFill>
                    <a:schemeClr val="bg1"/>
                  </a:solidFill>
                </a:rPr>
                <a:t>Aligned to company strategy</a:t>
              </a:r>
            </a:p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GB" sz="2000" kern="1200" dirty="0">
                <a:solidFill>
                  <a:schemeClr val="bg1"/>
                </a:solidFill>
              </a:endParaRP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kern="1200" baseline="0" dirty="0">
                  <a:solidFill>
                    <a:schemeClr val="bg1"/>
                  </a:solidFill>
                </a:rPr>
                <a:t>Prioritise OKR sets that contribute to company strategy</a:t>
              </a:r>
              <a:endParaRPr lang="en-GB" sz="2000" kern="1200" dirty="0">
                <a:solidFill>
                  <a:schemeClr val="bg1"/>
                </a:solidFill>
              </a:endParaRPr>
            </a:p>
            <a:p>
              <a:pPr algn="l"/>
              <a:endParaRPr lang="en-GB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3F38A43-2E1D-343C-237B-97DB706CDAA0}"/>
              </a:ext>
            </a:extLst>
          </p:cNvPr>
          <p:cNvGrpSpPr/>
          <p:nvPr/>
        </p:nvGrpSpPr>
        <p:grpSpPr>
          <a:xfrm>
            <a:off x="3529616" y="1662798"/>
            <a:ext cx="2325675" cy="4139504"/>
            <a:chOff x="3529616" y="1662798"/>
            <a:chExt cx="2325675" cy="413950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97D8BBD-E002-AC05-BB0D-74846114B629}"/>
                </a:ext>
              </a:extLst>
            </p:cNvPr>
            <p:cNvGrpSpPr/>
            <p:nvPr/>
          </p:nvGrpSpPr>
          <p:grpSpPr>
            <a:xfrm>
              <a:off x="4070710" y="1662798"/>
              <a:ext cx="1243486" cy="1243486"/>
              <a:chOff x="4070710" y="1662798"/>
              <a:chExt cx="1243486" cy="1243486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B5B5503-D27B-41A0-48D6-5C3077B5F5B4}"/>
                  </a:ext>
                </a:extLst>
              </p:cNvPr>
              <p:cNvSpPr/>
              <p:nvPr/>
            </p:nvSpPr>
            <p:spPr bwMode="auto">
              <a:xfrm>
                <a:off x="4070710" y="1662798"/>
                <a:ext cx="1243486" cy="1243486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1A028AD-1746-1C22-E0B0-56447ED50CFF}"/>
                  </a:ext>
                </a:extLst>
              </p:cNvPr>
              <p:cNvSpPr/>
              <p:nvPr/>
            </p:nvSpPr>
            <p:spPr bwMode="auto">
              <a:xfrm>
                <a:off x="4146813" y="1738901"/>
                <a:ext cx="1091279" cy="1091279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 descr="Management with solid fill">
                <a:extLst>
                  <a:ext uri="{FF2B5EF4-FFF2-40B4-BE49-F238E27FC236}">
                    <a16:creationId xmlns:a16="http://schemas.microsoft.com/office/drawing/2014/main" id="{DC84693C-D4E7-FEC6-9C4A-86309D728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4235252" y="179519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A4166C-0F86-E616-D6DF-AC1F4497EDD2}"/>
                </a:ext>
              </a:extLst>
            </p:cNvPr>
            <p:cNvSpPr txBox="1"/>
            <p:nvPr/>
          </p:nvSpPr>
          <p:spPr>
            <a:xfrm>
              <a:off x="3625653" y="3136275"/>
              <a:ext cx="21336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accent3"/>
                  </a:solidFill>
                </a:rPr>
                <a:t>Hierarchy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1D24B2-2995-85BB-27B8-A116B3805F77}"/>
                </a:ext>
              </a:extLst>
            </p:cNvPr>
            <p:cNvSpPr txBox="1"/>
            <p:nvPr/>
          </p:nvSpPr>
          <p:spPr>
            <a:xfrm>
              <a:off x="3529616" y="3632477"/>
              <a:ext cx="2325675" cy="21698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chemeClr val="bg1"/>
                  </a:solidFill>
                </a:rPr>
                <a:t>Who defines </a:t>
              </a:r>
              <a:r>
                <a:rPr lang="en-GB" sz="2000" kern="1200" baseline="0" dirty="0">
                  <a:solidFill>
                    <a:schemeClr val="bg1"/>
                  </a:solidFill>
                </a:rPr>
                <a:t>OKR sets?</a:t>
              </a:r>
            </a:p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GB" sz="2000" kern="1200" dirty="0">
                <a:solidFill>
                  <a:schemeClr val="bg1"/>
                </a:solidFill>
              </a:endParaRP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kern="1200" baseline="0" dirty="0">
                  <a:solidFill>
                    <a:schemeClr val="bg1"/>
                  </a:solidFill>
                </a:rPr>
                <a:t>Leadership</a:t>
              </a: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kern="1200" baseline="0" dirty="0">
                  <a:solidFill>
                    <a:schemeClr val="bg1"/>
                  </a:solidFill>
                </a:rPr>
                <a:t>Business Units</a:t>
              </a: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chemeClr val="bg1"/>
                  </a:solidFill>
                </a:rPr>
                <a:t>Teams</a:t>
              </a: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strike="sngStrike" kern="1200" baseline="0" dirty="0">
                  <a:solidFill>
                    <a:schemeClr val="bg1"/>
                  </a:solidFill>
                </a:rPr>
                <a:t>Individuals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C685AF-1D4C-B5C1-3A6E-4FD31B0215B1}"/>
              </a:ext>
            </a:extLst>
          </p:cNvPr>
          <p:cNvGrpSpPr/>
          <p:nvPr/>
        </p:nvGrpSpPr>
        <p:grpSpPr>
          <a:xfrm>
            <a:off x="9275519" y="1662798"/>
            <a:ext cx="2325675" cy="4370336"/>
            <a:chOff x="143205" y="1637121"/>
            <a:chExt cx="2325675" cy="437033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B315BF7-869F-1BF4-6289-1502FC7DBB68}"/>
                </a:ext>
              </a:extLst>
            </p:cNvPr>
            <p:cNvGrpSpPr/>
            <p:nvPr/>
          </p:nvGrpSpPr>
          <p:grpSpPr>
            <a:xfrm>
              <a:off x="684299" y="1637121"/>
              <a:ext cx="1243486" cy="1243486"/>
              <a:chOff x="754063" y="2986645"/>
              <a:chExt cx="1243486" cy="124348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BBCB082-0178-4190-6441-5C92990F7069}"/>
                  </a:ext>
                </a:extLst>
              </p:cNvPr>
              <p:cNvSpPr/>
              <p:nvPr/>
            </p:nvSpPr>
            <p:spPr bwMode="auto">
              <a:xfrm>
                <a:off x="754063" y="2986645"/>
                <a:ext cx="1243486" cy="1243486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DDF38F3-976B-3D9B-D272-958B4B11CC0A}"/>
                  </a:ext>
                </a:extLst>
              </p:cNvPr>
              <p:cNvSpPr/>
              <p:nvPr/>
            </p:nvSpPr>
            <p:spPr bwMode="auto">
              <a:xfrm>
                <a:off x="830166" y="3062748"/>
                <a:ext cx="1091279" cy="1091279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" name="Graphic 22" descr="Aspiration with solid fill">
                <a:extLst>
                  <a:ext uri="{FF2B5EF4-FFF2-40B4-BE49-F238E27FC236}">
                    <a16:creationId xmlns:a16="http://schemas.microsoft.com/office/drawing/2014/main" id="{C9154736-99FE-D0D6-E8F6-F60DCF020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918605" y="311904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46FF26-7E90-EAED-D2EB-E3442E9001E2}"/>
                </a:ext>
              </a:extLst>
            </p:cNvPr>
            <p:cNvSpPr txBox="1"/>
            <p:nvPr/>
          </p:nvSpPr>
          <p:spPr>
            <a:xfrm>
              <a:off x="239242" y="3110598"/>
              <a:ext cx="21336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accent3"/>
                  </a:solidFill>
                </a:rPr>
                <a:t>Work together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C95BB2-5810-6207-B5AD-9096244697A4}"/>
                </a:ext>
              </a:extLst>
            </p:cNvPr>
            <p:cNvSpPr txBox="1"/>
            <p:nvPr/>
          </p:nvSpPr>
          <p:spPr>
            <a:xfrm>
              <a:off x="143205" y="3606800"/>
              <a:ext cx="2325675" cy="24006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kern="1200" baseline="0" dirty="0">
                  <a:solidFill>
                    <a:schemeClr val="bg1"/>
                  </a:solidFill>
                </a:rPr>
                <a:t>Monitor progress</a:t>
              </a: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en-GB" sz="2000" kern="1200" dirty="0">
                <a:solidFill>
                  <a:schemeClr val="bg1"/>
                </a:solidFill>
              </a:endParaRP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kern="1200" baseline="0" dirty="0">
                  <a:solidFill>
                    <a:schemeClr val="bg1"/>
                  </a:solidFill>
                </a:rPr>
                <a:t>Pull together to achieve Key Results</a:t>
              </a: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en-GB" sz="2000" kern="1200" dirty="0">
                <a:solidFill>
                  <a:schemeClr val="bg1"/>
                </a:solidFill>
              </a:endParaRP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kern="1200" baseline="0" dirty="0">
                  <a:solidFill>
                    <a:schemeClr val="bg1"/>
                  </a:solidFill>
                </a:rPr>
                <a:t>Adapt to deliver Key Results</a:t>
              </a:r>
              <a:endParaRPr lang="en-GB" sz="20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1F3B6E-379E-3F80-7509-4F76516CCCFE}"/>
              </a:ext>
            </a:extLst>
          </p:cNvPr>
          <p:cNvGrpSpPr/>
          <p:nvPr/>
        </p:nvGrpSpPr>
        <p:grpSpPr>
          <a:xfrm>
            <a:off x="6402567" y="1662798"/>
            <a:ext cx="2325675" cy="5047445"/>
            <a:chOff x="143205" y="1637121"/>
            <a:chExt cx="2325675" cy="504744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003AA63-F111-37D3-0CFD-C5B870536EF8}"/>
                </a:ext>
              </a:extLst>
            </p:cNvPr>
            <p:cNvGrpSpPr/>
            <p:nvPr/>
          </p:nvGrpSpPr>
          <p:grpSpPr>
            <a:xfrm>
              <a:off x="684299" y="1637121"/>
              <a:ext cx="1243486" cy="1243486"/>
              <a:chOff x="754063" y="2986645"/>
              <a:chExt cx="1243486" cy="1243486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33132AA-7A01-CCEC-C5FB-BDCB7B54549E}"/>
                  </a:ext>
                </a:extLst>
              </p:cNvPr>
              <p:cNvSpPr/>
              <p:nvPr/>
            </p:nvSpPr>
            <p:spPr bwMode="auto">
              <a:xfrm>
                <a:off x="754063" y="2986645"/>
                <a:ext cx="1243486" cy="1243486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83E3DCE-12E5-FBC2-65AE-D502600955B9}"/>
                  </a:ext>
                </a:extLst>
              </p:cNvPr>
              <p:cNvSpPr/>
              <p:nvPr/>
            </p:nvSpPr>
            <p:spPr bwMode="auto">
              <a:xfrm>
                <a:off x="830166" y="3062748"/>
                <a:ext cx="1091279" cy="1091279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" name="Graphic 29" descr="Scales of justice with solid fill">
                <a:extLst>
                  <a:ext uri="{FF2B5EF4-FFF2-40B4-BE49-F238E27FC236}">
                    <a16:creationId xmlns:a16="http://schemas.microsoft.com/office/drawing/2014/main" id="{6375B296-E852-94A5-99BB-B2C195B86F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918605" y="311904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4779719-147F-0020-E88B-D7ED21E0356C}"/>
                </a:ext>
              </a:extLst>
            </p:cNvPr>
            <p:cNvSpPr txBox="1"/>
            <p:nvPr/>
          </p:nvSpPr>
          <p:spPr>
            <a:xfrm>
              <a:off x="239242" y="3110598"/>
              <a:ext cx="21336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accent3"/>
                  </a:solidFill>
                </a:rPr>
                <a:t>Ambitious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CD8F78-0C02-F4D3-2294-900C3E6E4E82}"/>
                </a:ext>
              </a:extLst>
            </p:cNvPr>
            <p:cNvSpPr txBox="1"/>
            <p:nvPr/>
          </p:nvSpPr>
          <p:spPr>
            <a:xfrm>
              <a:off x="143205" y="3606800"/>
              <a:ext cx="2325675" cy="30777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kern="1200" baseline="0" dirty="0">
                  <a:solidFill>
                    <a:schemeClr val="bg1"/>
                  </a:solidFill>
                </a:rPr>
                <a:t>How confident are we in achieving the Key Results?</a:t>
              </a: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en-GB" sz="2000" dirty="0">
                <a:solidFill>
                  <a:schemeClr val="bg1"/>
                </a:solidFill>
              </a:endParaRP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kern="1200" baseline="0" dirty="0">
                  <a:solidFill>
                    <a:schemeClr val="bg1"/>
                  </a:solidFill>
                </a:rPr>
                <a:t>50%</a:t>
              </a:r>
            </a:p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GB" sz="2000" kern="1200" dirty="0">
                <a:solidFill>
                  <a:schemeClr val="bg1"/>
                </a:solidFill>
              </a:endParaRP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kern="1200" baseline="0" dirty="0">
                  <a:solidFill>
                    <a:schemeClr val="bg1"/>
                  </a:solidFill>
                </a:rPr>
                <a:t>Need to be achievable</a:t>
              </a: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chemeClr val="bg1"/>
                  </a:solidFill>
                </a:rPr>
                <a:t>No sandbagging</a:t>
              </a:r>
              <a:endParaRPr lang="en-GB" sz="2000" kern="1200" dirty="0">
                <a:solidFill>
                  <a:schemeClr val="bg1"/>
                </a:solidFill>
              </a:endParaRPr>
            </a:p>
            <a:p>
              <a:pPr algn="l"/>
              <a:endParaRPr lang="en-GB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0539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69A44-E20E-7227-89DB-C1FD854B5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3387-AF54-67FE-A05C-6309F37F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Levels of settings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AE09D9-A98E-869D-E8FD-AE4896C30970}"/>
              </a:ext>
            </a:extLst>
          </p:cNvPr>
          <p:cNvGrpSpPr/>
          <p:nvPr/>
        </p:nvGrpSpPr>
        <p:grpSpPr>
          <a:xfrm>
            <a:off x="656665" y="1662798"/>
            <a:ext cx="2325675" cy="3631672"/>
            <a:chOff x="143205" y="1637121"/>
            <a:chExt cx="2325675" cy="363167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758664D-3E09-B57C-9CE3-1731F41AAACD}"/>
                </a:ext>
              </a:extLst>
            </p:cNvPr>
            <p:cNvGrpSpPr/>
            <p:nvPr/>
          </p:nvGrpSpPr>
          <p:grpSpPr>
            <a:xfrm>
              <a:off x="684299" y="1637121"/>
              <a:ext cx="1243486" cy="1243486"/>
              <a:chOff x="754063" y="2986645"/>
              <a:chExt cx="1243486" cy="1243486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39485A5-F9D9-59E9-52D0-0B733D774BE0}"/>
                  </a:ext>
                </a:extLst>
              </p:cNvPr>
              <p:cNvSpPr/>
              <p:nvPr/>
            </p:nvSpPr>
            <p:spPr bwMode="auto">
              <a:xfrm>
                <a:off x="754063" y="2986645"/>
                <a:ext cx="1243486" cy="1243486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C627C4A-5DC7-FA71-6ECD-6FC3B990C824}"/>
                  </a:ext>
                </a:extLst>
              </p:cNvPr>
              <p:cNvSpPr/>
              <p:nvPr/>
            </p:nvSpPr>
            <p:spPr bwMode="auto">
              <a:xfrm>
                <a:off x="830166" y="3062748"/>
                <a:ext cx="1091279" cy="1091279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" name="Graphic 8" descr="City with solid fill">
                <a:extLst>
                  <a:ext uri="{FF2B5EF4-FFF2-40B4-BE49-F238E27FC236}">
                    <a16:creationId xmlns:a16="http://schemas.microsoft.com/office/drawing/2014/main" id="{803735E0-3034-6579-60E2-2CD5F151CF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918605" y="311904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90CD69-A596-4A6B-1E6E-A9A06745799F}"/>
                </a:ext>
              </a:extLst>
            </p:cNvPr>
            <p:cNvSpPr txBox="1"/>
            <p:nvPr/>
          </p:nvSpPr>
          <p:spPr>
            <a:xfrm>
              <a:off x="239242" y="3110598"/>
              <a:ext cx="21336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accent3"/>
                  </a:solidFill>
                </a:rPr>
                <a:t>Tenant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51B214-C021-DB12-0B2F-3F74E1F248FE}"/>
                </a:ext>
              </a:extLst>
            </p:cNvPr>
            <p:cNvSpPr txBox="1"/>
            <p:nvPr/>
          </p:nvSpPr>
          <p:spPr>
            <a:xfrm>
              <a:off x="143205" y="3606800"/>
              <a:ext cx="2325675" cy="1661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kern="1200" baseline="0" dirty="0">
                  <a:solidFill>
                    <a:schemeClr val="bg1"/>
                  </a:solidFill>
                </a:rPr>
                <a:t>Security Settings</a:t>
              </a: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kern="1200" baseline="0" dirty="0">
                  <a:solidFill>
                    <a:schemeClr val="bg1"/>
                  </a:solidFill>
                </a:rPr>
                <a:t>Configuration</a:t>
              </a: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kern="1200" baseline="0" dirty="0">
                  <a:solidFill>
                    <a:schemeClr val="bg1"/>
                  </a:solidFill>
                </a:rPr>
                <a:t>Integrations - Products</a:t>
              </a: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kern="1200" baseline="0" dirty="0">
                  <a:solidFill>
                    <a:schemeClr val="bg1"/>
                  </a:solidFill>
                </a:rPr>
                <a:t>Organisations</a:t>
              </a: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kern="1200" baseline="0" dirty="0">
                  <a:solidFill>
                    <a:schemeClr val="bg1"/>
                  </a:solidFill>
                </a:rPr>
                <a:t>Terminology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BCF3AD-E6D2-D57D-6972-2E06B89B9DBC}"/>
              </a:ext>
            </a:extLst>
          </p:cNvPr>
          <p:cNvGrpSpPr/>
          <p:nvPr/>
        </p:nvGrpSpPr>
        <p:grpSpPr>
          <a:xfrm>
            <a:off x="3529616" y="1662798"/>
            <a:ext cx="2325675" cy="4795068"/>
            <a:chOff x="143205" y="1637121"/>
            <a:chExt cx="2325675" cy="479506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DFF4582-0E92-518D-5572-01FEBBB740B6}"/>
                </a:ext>
              </a:extLst>
            </p:cNvPr>
            <p:cNvGrpSpPr/>
            <p:nvPr/>
          </p:nvGrpSpPr>
          <p:grpSpPr>
            <a:xfrm>
              <a:off x="684299" y="1637121"/>
              <a:ext cx="1243486" cy="1243486"/>
              <a:chOff x="754063" y="2986645"/>
              <a:chExt cx="1243486" cy="1243486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AEFD25-5439-4D7D-8695-A492C8BCF460}"/>
                  </a:ext>
                </a:extLst>
              </p:cNvPr>
              <p:cNvSpPr/>
              <p:nvPr/>
            </p:nvSpPr>
            <p:spPr bwMode="auto">
              <a:xfrm>
                <a:off x="754063" y="2986645"/>
                <a:ext cx="1243486" cy="1243486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B5F5485-7E97-9470-AB3E-173D4E1363C7}"/>
                  </a:ext>
                </a:extLst>
              </p:cNvPr>
              <p:cNvSpPr/>
              <p:nvPr/>
            </p:nvSpPr>
            <p:spPr bwMode="auto">
              <a:xfrm>
                <a:off x="830166" y="3062748"/>
                <a:ext cx="1091279" cy="1091279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 descr="Building with solid fill">
                <a:extLst>
                  <a:ext uri="{FF2B5EF4-FFF2-40B4-BE49-F238E27FC236}">
                    <a16:creationId xmlns:a16="http://schemas.microsoft.com/office/drawing/2014/main" id="{88FA6DE5-D973-0E74-4CDD-E9EDF1A2B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918605" y="311904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D486AA-D1CD-F8E5-E072-ABEF69AE106B}"/>
                </a:ext>
              </a:extLst>
            </p:cNvPr>
            <p:cNvSpPr txBox="1"/>
            <p:nvPr/>
          </p:nvSpPr>
          <p:spPr>
            <a:xfrm>
              <a:off x="239242" y="3110598"/>
              <a:ext cx="21336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accent3"/>
                  </a:solidFill>
                </a:rPr>
                <a:t>Organisation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45F6E4-B7E0-61E0-5AD7-2DCFBD81CBEF}"/>
                </a:ext>
              </a:extLst>
            </p:cNvPr>
            <p:cNvSpPr txBox="1"/>
            <p:nvPr/>
          </p:nvSpPr>
          <p:spPr>
            <a:xfrm>
              <a:off x="143205" y="3606800"/>
              <a:ext cx="2325675" cy="28253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kern="1200" baseline="0" dirty="0">
                  <a:solidFill>
                    <a:schemeClr val="bg1"/>
                  </a:solidFill>
                </a:rPr>
                <a:t>Permissions</a:t>
              </a: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kern="1200" baseline="0" dirty="0">
                  <a:solidFill>
                    <a:schemeClr val="bg1"/>
                  </a:solidFill>
                </a:rPr>
                <a:t>Members</a:t>
              </a: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kern="1200" baseline="0" dirty="0">
                  <a:solidFill>
                    <a:schemeClr val="bg1"/>
                  </a:solidFill>
                </a:rPr>
                <a:t>Teams</a:t>
              </a: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bg1"/>
                  </a:solidFill>
                </a:rPr>
                <a:t>Time Periods</a:t>
              </a: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kern="1200" dirty="0">
                  <a:solidFill>
                    <a:schemeClr val="bg1"/>
                  </a:solidFill>
                </a:rPr>
                <a:t>Notifications</a:t>
              </a: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bg1"/>
                  </a:solidFill>
                </a:rPr>
                <a:t>Integrations – Targets</a:t>
              </a: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kern="1200" dirty="0">
                  <a:solidFill>
                    <a:schemeClr val="bg1"/>
                  </a:solidFill>
                </a:rPr>
                <a:t>Model</a:t>
              </a: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bg1"/>
                  </a:solidFill>
                </a:rPr>
                <a:t>Process and Scoring</a:t>
              </a: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kern="1200" dirty="0">
                  <a:solidFill>
                    <a:schemeClr val="bg1"/>
                  </a:solidFill>
                </a:rPr>
                <a:t>Terminology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FDF0B44-2FBE-3EA8-543E-A5242D6CA594}"/>
              </a:ext>
            </a:extLst>
          </p:cNvPr>
          <p:cNvGrpSpPr/>
          <p:nvPr/>
        </p:nvGrpSpPr>
        <p:grpSpPr>
          <a:xfrm>
            <a:off x="9275519" y="1662798"/>
            <a:ext cx="2325675" cy="4462669"/>
            <a:chOff x="143205" y="1637121"/>
            <a:chExt cx="2325675" cy="446266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61A2934-D2C9-BB35-4D97-080809E7511D}"/>
                </a:ext>
              </a:extLst>
            </p:cNvPr>
            <p:cNvGrpSpPr/>
            <p:nvPr/>
          </p:nvGrpSpPr>
          <p:grpSpPr>
            <a:xfrm>
              <a:off x="684299" y="1637121"/>
              <a:ext cx="1243486" cy="1243486"/>
              <a:chOff x="754063" y="2986645"/>
              <a:chExt cx="1243486" cy="124348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AD11651-1934-971C-E953-299F64BCC9C2}"/>
                  </a:ext>
                </a:extLst>
              </p:cNvPr>
              <p:cNvSpPr/>
              <p:nvPr/>
            </p:nvSpPr>
            <p:spPr bwMode="auto">
              <a:xfrm>
                <a:off x="754063" y="2986645"/>
                <a:ext cx="1243486" cy="1243486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6464EA9-B6AE-F721-D7B8-56F55447E05B}"/>
                  </a:ext>
                </a:extLst>
              </p:cNvPr>
              <p:cNvSpPr/>
              <p:nvPr/>
            </p:nvSpPr>
            <p:spPr bwMode="auto">
              <a:xfrm>
                <a:off x="830166" y="3062748"/>
                <a:ext cx="1091279" cy="1091279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" name="Graphic 22" descr="User with solid fill">
                <a:extLst>
                  <a:ext uri="{FF2B5EF4-FFF2-40B4-BE49-F238E27FC236}">
                    <a16:creationId xmlns:a16="http://schemas.microsoft.com/office/drawing/2014/main" id="{A1BC4642-15CF-01F2-4A5F-14F1A8BA0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918605" y="311904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F5E11B-6E13-29C6-A2D1-2184DA6F8FCE}"/>
                </a:ext>
              </a:extLst>
            </p:cNvPr>
            <p:cNvSpPr txBox="1"/>
            <p:nvPr/>
          </p:nvSpPr>
          <p:spPr>
            <a:xfrm>
              <a:off x="239242" y="3110598"/>
              <a:ext cx="21336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accent3"/>
                  </a:solidFill>
                </a:rPr>
                <a:t>Person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DB3217-FE0E-E860-C6C8-377213F7C9F9}"/>
                </a:ext>
              </a:extLst>
            </p:cNvPr>
            <p:cNvSpPr txBox="1"/>
            <p:nvPr/>
          </p:nvSpPr>
          <p:spPr>
            <a:xfrm>
              <a:off x="143205" y="3606800"/>
              <a:ext cx="2325675" cy="24929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kern="1200" baseline="0" dirty="0">
                  <a:solidFill>
                    <a:schemeClr val="bg1"/>
                  </a:solidFill>
                </a:rPr>
                <a:t>Roll out the easy bits</a:t>
              </a: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en-GB" sz="2000" kern="1200" dirty="0">
                <a:solidFill>
                  <a:schemeClr val="bg1"/>
                </a:solidFill>
              </a:endParaRP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kern="1200" baseline="0" dirty="0">
                  <a:solidFill>
                    <a:schemeClr val="bg1"/>
                  </a:solidFill>
                </a:rPr>
                <a:t>Adopt</a:t>
              </a: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en-GB" sz="2000" kern="1200" dirty="0">
                <a:solidFill>
                  <a:schemeClr val="bg1"/>
                </a:solidFill>
              </a:endParaRP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kern="1200" baseline="0" dirty="0">
                  <a:solidFill>
                    <a:schemeClr val="bg1"/>
                  </a:solidFill>
                </a:rPr>
                <a:t>Monitor</a:t>
              </a: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en-GB" sz="2000" dirty="0">
                <a:solidFill>
                  <a:schemeClr val="bg1"/>
                </a:solidFill>
              </a:endParaRP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kern="1200" dirty="0">
                  <a:solidFill>
                    <a:schemeClr val="bg1"/>
                  </a:solidFill>
                </a:rPr>
                <a:t>Reinforce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B88F16-8A0F-8980-13F7-C0DFD8B2ADCA}"/>
              </a:ext>
            </a:extLst>
          </p:cNvPr>
          <p:cNvGrpSpPr/>
          <p:nvPr/>
        </p:nvGrpSpPr>
        <p:grpSpPr>
          <a:xfrm>
            <a:off x="6402567" y="1662798"/>
            <a:ext cx="2325675" cy="2800676"/>
            <a:chOff x="143205" y="1637121"/>
            <a:chExt cx="2325675" cy="280067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14940B4-065C-81CD-D680-F2E4FAE4EFE1}"/>
                </a:ext>
              </a:extLst>
            </p:cNvPr>
            <p:cNvGrpSpPr/>
            <p:nvPr/>
          </p:nvGrpSpPr>
          <p:grpSpPr>
            <a:xfrm>
              <a:off x="684299" y="1637121"/>
              <a:ext cx="1243486" cy="1243486"/>
              <a:chOff x="754063" y="2986645"/>
              <a:chExt cx="1243486" cy="1243486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A1172B1-6C55-F79C-5CF6-2E48B8D4B6BA}"/>
                  </a:ext>
                </a:extLst>
              </p:cNvPr>
              <p:cNvSpPr/>
              <p:nvPr/>
            </p:nvSpPr>
            <p:spPr bwMode="auto">
              <a:xfrm>
                <a:off x="754063" y="2986645"/>
                <a:ext cx="1243486" cy="1243486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94AC44B-B3C7-15C8-DCAA-8E4ECADFE0B6}"/>
                  </a:ext>
                </a:extLst>
              </p:cNvPr>
              <p:cNvSpPr/>
              <p:nvPr/>
            </p:nvSpPr>
            <p:spPr bwMode="auto">
              <a:xfrm>
                <a:off x="830166" y="3062748"/>
                <a:ext cx="1091279" cy="1091279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" name="Graphic 29" descr="Management with solid fill">
                <a:extLst>
                  <a:ext uri="{FF2B5EF4-FFF2-40B4-BE49-F238E27FC236}">
                    <a16:creationId xmlns:a16="http://schemas.microsoft.com/office/drawing/2014/main" id="{8C31F588-A39D-8894-D8DA-AF73E394FE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918605" y="311904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FB61AC-0F6E-CB9E-DA39-02465D049C6C}"/>
                </a:ext>
              </a:extLst>
            </p:cNvPr>
            <p:cNvSpPr txBox="1"/>
            <p:nvPr/>
          </p:nvSpPr>
          <p:spPr>
            <a:xfrm>
              <a:off x="239242" y="3110598"/>
              <a:ext cx="21336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accent3"/>
                  </a:solidFill>
                </a:rPr>
                <a:t>Team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970C0B-A6EB-95E0-F6F7-87CC320ADECE}"/>
                </a:ext>
              </a:extLst>
            </p:cNvPr>
            <p:cNvSpPr txBox="1"/>
            <p:nvPr/>
          </p:nvSpPr>
          <p:spPr>
            <a:xfrm>
              <a:off x="143205" y="3606800"/>
              <a:ext cx="2325675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kern="1200" baseline="0" dirty="0">
                  <a:solidFill>
                    <a:schemeClr val="bg1"/>
                  </a:solidFill>
                </a:rPr>
                <a:t>Permissions</a:t>
              </a: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bg1"/>
                  </a:solidFill>
                </a:rPr>
                <a:t>Check-in frequency</a:t>
              </a: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kern="1200" baseline="0" dirty="0">
                  <a:solidFill>
                    <a:schemeClr val="bg1"/>
                  </a:solidFill>
                </a:rPr>
                <a:t>Time Periods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32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A21D42-808E-E818-CB33-6B15B529FA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A60430-9CD4-506B-82A6-62F175B3B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are they tracked?</a:t>
            </a:r>
          </a:p>
        </p:txBody>
      </p:sp>
    </p:spTree>
    <p:extLst>
      <p:ext uri="{BB962C8B-B14F-4D97-AF65-F5344CB8AC3E}">
        <p14:creationId xmlns:p14="http://schemas.microsoft.com/office/powerpoint/2010/main" val="1780999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EEC82-755D-EDF0-3218-B9A3DBB0B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Getting started</a:t>
            </a:r>
          </a:p>
        </p:txBody>
      </p:sp>
      <p:cxnSp>
        <p:nvCxnSpPr>
          <p:cNvPr id="3" name="Straight Connector 2" descr="Timeline arrow">
            <a:extLst>
              <a:ext uri="{FF2B5EF4-FFF2-40B4-BE49-F238E27FC236}">
                <a16:creationId xmlns:a16="http://schemas.microsoft.com/office/drawing/2014/main" id="{991550EB-B574-27AF-C8A7-B053144459AF}"/>
              </a:ext>
            </a:extLst>
          </p:cNvPr>
          <p:cNvCxnSpPr>
            <a:cxnSpLocks/>
          </p:cNvCxnSpPr>
          <p:nvPr/>
        </p:nvCxnSpPr>
        <p:spPr>
          <a:xfrm>
            <a:off x="584200" y="3579181"/>
            <a:ext cx="11025188" cy="0"/>
          </a:xfrm>
          <a:prstGeom prst="line">
            <a:avLst/>
          </a:prstGeom>
          <a:ln w="25400" cap="rnd">
            <a:solidFill>
              <a:schemeClr val="accent3"/>
            </a:solidFill>
            <a:prstDash val="sysDot"/>
            <a:headEnd type="none"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3D7B39C-3D9A-6487-D1A0-F56B8C23079F}"/>
              </a:ext>
            </a:extLst>
          </p:cNvPr>
          <p:cNvGrpSpPr/>
          <p:nvPr/>
        </p:nvGrpSpPr>
        <p:grpSpPr>
          <a:xfrm>
            <a:off x="584201" y="2280578"/>
            <a:ext cx="1595438" cy="1949553"/>
            <a:chOff x="584201" y="2280578"/>
            <a:chExt cx="1595438" cy="19495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F4381E-E6DF-D24D-B7B0-AF1C9682CA83}"/>
                </a:ext>
              </a:extLst>
            </p:cNvPr>
            <p:cNvSpPr txBox="1"/>
            <p:nvPr/>
          </p:nvSpPr>
          <p:spPr>
            <a:xfrm>
              <a:off x="584201" y="2280578"/>
              <a:ext cx="1595438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3"/>
                  </a:solidFill>
                  <a:latin typeface="+mj-lt"/>
                </a:rPr>
                <a:t>Define Objectives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ED2B18D-9293-678A-A2C9-9F5699C1F68F}"/>
                </a:ext>
              </a:extLst>
            </p:cNvPr>
            <p:cNvGrpSpPr/>
            <p:nvPr/>
          </p:nvGrpSpPr>
          <p:grpSpPr>
            <a:xfrm>
              <a:off x="754063" y="2986645"/>
              <a:ext cx="1243486" cy="1243486"/>
              <a:chOff x="754063" y="2986645"/>
              <a:chExt cx="1243486" cy="1243486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5B32A54-05CE-EE74-6E82-495ED5CB0217}"/>
                  </a:ext>
                </a:extLst>
              </p:cNvPr>
              <p:cNvSpPr/>
              <p:nvPr/>
            </p:nvSpPr>
            <p:spPr bwMode="auto">
              <a:xfrm>
                <a:off x="754063" y="2986645"/>
                <a:ext cx="1243486" cy="1243486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0F09E05-EDDC-A991-632B-6BA7077EB96D}"/>
                  </a:ext>
                </a:extLst>
              </p:cNvPr>
              <p:cNvSpPr/>
              <p:nvPr/>
            </p:nvSpPr>
            <p:spPr bwMode="auto">
              <a:xfrm>
                <a:off x="830166" y="3062748"/>
                <a:ext cx="1091279" cy="1091279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" name="Graphic 12" descr="Scientific Thought with solid fill">
                <a:extLst>
                  <a:ext uri="{FF2B5EF4-FFF2-40B4-BE49-F238E27FC236}">
                    <a16:creationId xmlns:a16="http://schemas.microsoft.com/office/drawing/2014/main" id="{CF10036A-BB31-68D3-A732-129899844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918605" y="3119044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082736B-157E-6A92-93AC-022C65FE6D12}"/>
              </a:ext>
            </a:extLst>
          </p:cNvPr>
          <p:cNvGrpSpPr/>
          <p:nvPr/>
        </p:nvGrpSpPr>
        <p:grpSpPr>
          <a:xfrm>
            <a:off x="2909244" y="2280578"/>
            <a:ext cx="1595438" cy="1948810"/>
            <a:chOff x="2470151" y="2280578"/>
            <a:chExt cx="1595438" cy="19488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F0AF84-2452-635E-F711-F416411B4D03}"/>
                </a:ext>
              </a:extLst>
            </p:cNvPr>
            <p:cNvSpPr txBox="1"/>
            <p:nvPr/>
          </p:nvSpPr>
          <p:spPr>
            <a:xfrm>
              <a:off x="2470151" y="2280578"/>
              <a:ext cx="1595438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3"/>
                  </a:solidFill>
                  <a:latin typeface="+mj-lt"/>
                </a:rPr>
                <a:t>Define Key Results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84EE794-340E-92C5-6C2F-E61E9D351F0D}"/>
                </a:ext>
              </a:extLst>
            </p:cNvPr>
            <p:cNvGrpSpPr/>
            <p:nvPr/>
          </p:nvGrpSpPr>
          <p:grpSpPr>
            <a:xfrm>
              <a:off x="2640013" y="2987388"/>
              <a:ext cx="1242000" cy="1242000"/>
              <a:chOff x="2640013" y="2987388"/>
              <a:chExt cx="1242000" cy="124200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4D4B537-7254-C957-1175-4CAC4DD12D45}"/>
                  </a:ext>
                </a:extLst>
              </p:cNvPr>
              <p:cNvSpPr/>
              <p:nvPr/>
            </p:nvSpPr>
            <p:spPr bwMode="auto">
              <a:xfrm>
                <a:off x="2640013" y="2987388"/>
                <a:ext cx="1242000" cy="1242000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D935934-F33C-E0CC-5DF5-D52B338A47C2}"/>
                  </a:ext>
                </a:extLst>
              </p:cNvPr>
              <p:cNvSpPr/>
              <p:nvPr/>
            </p:nvSpPr>
            <p:spPr bwMode="auto">
              <a:xfrm>
                <a:off x="2716025" y="3063400"/>
                <a:ext cx="1089975" cy="1089975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2" name="Graphic 21" descr="Speedometer Middle with solid fill">
                <a:extLst>
                  <a:ext uri="{FF2B5EF4-FFF2-40B4-BE49-F238E27FC236}">
                    <a16:creationId xmlns:a16="http://schemas.microsoft.com/office/drawing/2014/main" id="{B4FECF5D-9274-E21F-7B77-58F267511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09318" y="3119044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03AA4E-142C-5BA5-6335-301107C71C7B}"/>
              </a:ext>
            </a:extLst>
          </p:cNvPr>
          <p:cNvGrpSpPr/>
          <p:nvPr/>
        </p:nvGrpSpPr>
        <p:grpSpPr>
          <a:xfrm>
            <a:off x="5234287" y="2280578"/>
            <a:ext cx="1728192" cy="1948810"/>
            <a:chOff x="4292391" y="2280578"/>
            <a:chExt cx="1728192" cy="19488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A9C8D6F-AF89-AFFC-2789-94E50EE3CDDE}"/>
                </a:ext>
              </a:extLst>
            </p:cNvPr>
            <p:cNvSpPr txBox="1"/>
            <p:nvPr/>
          </p:nvSpPr>
          <p:spPr>
            <a:xfrm>
              <a:off x="4292391" y="2280578"/>
              <a:ext cx="1728192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3"/>
                  </a:solidFill>
                  <a:latin typeface="+mj-lt"/>
                </a:rPr>
                <a:t>Communicate the OKR set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72DB97D-8AD5-E668-6DE3-AA85BADD953D}"/>
                </a:ext>
              </a:extLst>
            </p:cNvPr>
            <p:cNvGrpSpPr/>
            <p:nvPr/>
          </p:nvGrpSpPr>
          <p:grpSpPr>
            <a:xfrm>
              <a:off x="4535488" y="2987388"/>
              <a:ext cx="1242000" cy="1242000"/>
              <a:chOff x="4535488" y="2987388"/>
              <a:chExt cx="1242000" cy="124200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5BB5CE4-DF02-1BD6-C70A-34C8303722D7}"/>
                  </a:ext>
                </a:extLst>
              </p:cNvPr>
              <p:cNvSpPr/>
              <p:nvPr/>
            </p:nvSpPr>
            <p:spPr bwMode="auto">
              <a:xfrm>
                <a:off x="4535488" y="2987388"/>
                <a:ext cx="1242000" cy="1242000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D74436D-E1AA-45F7-DC84-A9484DAD2AAB}"/>
                  </a:ext>
                </a:extLst>
              </p:cNvPr>
              <p:cNvSpPr/>
              <p:nvPr/>
            </p:nvSpPr>
            <p:spPr bwMode="auto">
              <a:xfrm>
                <a:off x="4611500" y="3063400"/>
                <a:ext cx="1089975" cy="1089975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6" name="Graphic 25" descr="Marketing with solid fill">
                <a:extLst>
                  <a:ext uri="{FF2B5EF4-FFF2-40B4-BE49-F238E27FC236}">
                    <a16:creationId xmlns:a16="http://schemas.microsoft.com/office/drawing/2014/main" id="{2FCF87AB-F0F4-4891-F324-71383B2F40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707194" y="3119044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6F69F41-DCC1-823D-7A01-674197D2022A}"/>
              </a:ext>
            </a:extLst>
          </p:cNvPr>
          <p:cNvGrpSpPr/>
          <p:nvPr/>
        </p:nvGrpSpPr>
        <p:grpSpPr>
          <a:xfrm>
            <a:off x="7692083" y="2280578"/>
            <a:ext cx="1592263" cy="1948810"/>
            <a:chOff x="8127999" y="2280578"/>
            <a:chExt cx="1592263" cy="19488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7CD063-C2C3-BA38-0059-8BC44138209F}"/>
                </a:ext>
              </a:extLst>
            </p:cNvPr>
            <p:cNvSpPr txBox="1"/>
            <p:nvPr/>
          </p:nvSpPr>
          <p:spPr>
            <a:xfrm>
              <a:off x="8127999" y="2280578"/>
              <a:ext cx="1592263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3"/>
                  </a:solidFill>
                  <a:latin typeface="+mj-lt"/>
                </a:rPr>
                <a:t>Monitor progress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5D26DA6-029D-55E6-068B-74EBA8941E19}"/>
                </a:ext>
              </a:extLst>
            </p:cNvPr>
            <p:cNvGrpSpPr/>
            <p:nvPr/>
          </p:nvGrpSpPr>
          <p:grpSpPr>
            <a:xfrm>
              <a:off x="8294688" y="2987388"/>
              <a:ext cx="1242000" cy="1242000"/>
              <a:chOff x="8294688" y="2987388"/>
              <a:chExt cx="1242000" cy="1242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0852A67-8B2C-7CCF-0358-37F799CA01DE}"/>
                  </a:ext>
                </a:extLst>
              </p:cNvPr>
              <p:cNvSpPr/>
              <p:nvPr/>
            </p:nvSpPr>
            <p:spPr bwMode="auto">
              <a:xfrm>
                <a:off x="8294688" y="2987388"/>
                <a:ext cx="1242000" cy="1242000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5C3B75-0430-4B6C-1B95-9129D3454DA4}"/>
                  </a:ext>
                </a:extLst>
              </p:cNvPr>
              <p:cNvSpPr/>
              <p:nvPr/>
            </p:nvSpPr>
            <p:spPr bwMode="auto">
              <a:xfrm>
                <a:off x="8370700" y="3063400"/>
                <a:ext cx="1089975" cy="1089975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" name="Graphic 29" descr="Business Growth with solid fill">
                <a:extLst>
                  <a:ext uri="{FF2B5EF4-FFF2-40B4-BE49-F238E27FC236}">
                    <a16:creationId xmlns:a16="http://schemas.microsoft.com/office/drawing/2014/main" id="{94277EF6-D097-AA05-7E64-D62ADF8197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458487" y="3151187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E54D96E-BEA3-89C7-F02C-19D9861327FC}"/>
              </a:ext>
            </a:extLst>
          </p:cNvPr>
          <p:cNvGrpSpPr/>
          <p:nvPr/>
        </p:nvGrpSpPr>
        <p:grpSpPr>
          <a:xfrm>
            <a:off x="10013950" y="2557577"/>
            <a:ext cx="1595438" cy="1671811"/>
            <a:chOff x="10013950" y="2557577"/>
            <a:chExt cx="1595438" cy="16718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A9A924-F297-C97F-28A6-6B72E59BB851}"/>
                </a:ext>
              </a:extLst>
            </p:cNvPr>
            <p:cNvSpPr txBox="1"/>
            <p:nvPr/>
          </p:nvSpPr>
          <p:spPr>
            <a:xfrm>
              <a:off x="10013950" y="2557577"/>
              <a:ext cx="159543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GB" sz="1800" dirty="0">
                  <a:solidFill>
                    <a:schemeClr val="accent3"/>
                  </a:solidFill>
                  <a:latin typeface="+mj-lt"/>
                </a:rPr>
                <a:t>Behaviour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49B8F1D-67BF-4781-F22B-294BED93FCC1}"/>
                </a:ext>
              </a:extLst>
            </p:cNvPr>
            <p:cNvGrpSpPr/>
            <p:nvPr/>
          </p:nvGrpSpPr>
          <p:grpSpPr>
            <a:xfrm>
              <a:off x="10173713" y="2987388"/>
              <a:ext cx="1242000" cy="1242000"/>
              <a:chOff x="10173713" y="2987388"/>
              <a:chExt cx="1242000" cy="1242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5F9850-FE61-D7D1-1811-9E10794F1AA1}"/>
                  </a:ext>
                </a:extLst>
              </p:cNvPr>
              <p:cNvSpPr/>
              <p:nvPr/>
            </p:nvSpPr>
            <p:spPr bwMode="auto">
              <a:xfrm>
                <a:off x="10173713" y="2987388"/>
                <a:ext cx="1242000" cy="1242000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1B035E4-CC67-5475-DE65-80132E599D87}"/>
                  </a:ext>
                </a:extLst>
              </p:cNvPr>
              <p:cNvSpPr/>
              <p:nvPr/>
            </p:nvSpPr>
            <p:spPr bwMode="auto">
              <a:xfrm>
                <a:off x="10249726" y="3063401"/>
                <a:ext cx="1089975" cy="1089975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4" name="Graphic 33" descr="Repeat with solid fill">
                <a:extLst>
                  <a:ext uri="{FF2B5EF4-FFF2-40B4-BE49-F238E27FC236}">
                    <a16:creationId xmlns:a16="http://schemas.microsoft.com/office/drawing/2014/main" id="{7356FEDA-922B-5665-80C4-74D487871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10337513" y="3151188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882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CFDD5E-1168-B9C5-25FE-A882E10B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A2C48-1A58-8B60-FCA5-9C5F996D50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315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E0FA23-F2CD-4B1F-457D-9F9C836839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57149F-BB9C-F6E2-4BD4-B1474BD77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to ways of working</a:t>
            </a:r>
          </a:p>
        </p:txBody>
      </p:sp>
    </p:spTree>
    <p:extLst>
      <p:ext uri="{BB962C8B-B14F-4D97-AF65-F5344CB8AC3E}">
        <p14:creationId xmlns:p14="http://schemas.microsoft.com/office/powerpoint/2010/main" val="3270722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F59714-0818-2716-AA0C-26458A69D5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B5D81C-A67C-D470-15F9-07C31839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723677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2DB24A1-1B1C-2E2C-275B-7A861F32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 Eardley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25E652-6F5B-10E3-AD78-E943B2F204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Technical Architect,</a:t>
            </a:r>
          </a:p>
          <a:p>
            <a:r>
              <a:rPr lang="en-GB" dirty="0"/>
              <a:t>Microsoft Technology Centre,</a:t>
            </a:r>
          </a:p>
          <a:p>
            <a:r>
              <a:rPr lang="en-GB" dirty="0"/>
              <a:t>London</a:t>
            </a:r>
          </a:p>
          <a:p>
            <a:endParaRPr lang="en-GB" dirty="0"/>
          </a:p>
          <a:p>
            <a:r>
              <a:rPr lang="en-GB" dirty="0"/>
              <a:t>25 years’ experience across IT, specialising in Modern Work, Productivity, Employee Experience, Compliance and Power Platform</a:t>
            </a:r>
          </a:p>
          <a:p>
            <a:endParaRPr lang="en-GB" dirty="0"/>
          </a:p>
          <a:p>
            <a:r>
              <a:rPr lang="en-GB" dirty="0"/>
              <a:t>Former MVP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28E17E9-C890-5D8F-1CC3-9B0D7FD892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r>
              <a:rPr lang="en-GB" dirty="0"/>
              <a:t>What are OKRs?</a:t>
            </a:r>
          </a:p>
          <a:p>
            <a:r>
              <a:rPr lang="en-GB" dirty="0"/>
              <a:t>How are they set?</a:t>
            </a:r>
          </a:p>
          <a:p>
            <a:r>
              <a:rPr lang="en-GB" dirty="0"/>
              <a:t>How can they be tracked?</a:t>
            </a:r>
          </a:p>
          <a:p>
            <a:r>
              <a:rPr lang="en-GB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4247833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BA892-BE4C-5293-3214-B86BBA0D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 you get started?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A174BC-98DD-602D-3111-DCEC59813533}"/>
              </a:ext>
            </a:extLst>
          </p:cNvPr>
          <p:cNvGrpSpPr/>
          <p:nvPr/>
        </p:nvGrpSpPr>
        <p:grpSpPr>
          <a:xfrm>
            <a:off x="656665" y="1662798"/>
            <a:ext cx="2325675" cy="3523951"/>
            <a:chOff x="143205" y="1637121"/>
            <a:chExt cx="2325675" cy="352395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552318E-EA82-4E00-39A9-2FFA2FE35670}"/>
                </a:ext>
              </a:extLst>
            </p:cNvPr>
            <p:cNvGrpSpPr/>
            <p:nvPr/>
          </p:nvGrpSpPr>
          <p:grpSpPr>
            <a:xfrm>
              <a:off x="684299" y="1637121"/>
              <a:ext cx="1243486" cy="1243486"/>
              <a:chOff x="754063" y="2986645"/>
              <a:chExt cx="1243486" cy="1243486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2D4F943-7813-C8B4-14CE-E22326E77E3C}"/>
                  </a:ext>
                </a:extLst>
              </p:cNvPr>
              <p:cNvSpPr/>
              <p:nvPr/>
            </p:nvSpPr>
            <p:spPr bwMode="auto">
              <a:xfrm>
                <a:off x="754063" y="2986645"/>
                <a:ext cx="1243486" cy="1243486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F280A07-1053-66C0-9222-26533C72E2EB}"/>
                  </a:ext>
                </a:extLst>
              </p:cNvPr>
              <p:cNvSpPr/>
              <p:nvPr/>
            </p:nvSpPr>
            <p:spPr bwMode="auto">
              <a:xfrm>
                <a:off x="830166" y="3062748"/>
                <a:ext cx="1091279" cy="1091279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" name="Graphic 8" descr="Binoculars with solid fill">
                <a:extLst>
                  <a:ext uri="{FF2B5EF4-FFF2-40B4-BE49-F238E27FC236}">
                    <a16:creationId xmlns:a16="http://schemas.microsoft.com/office/drawing/2014/main" id="{6CA31311-6841-D84C-A138-491E9083D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918605" y="311904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84F485-D745-4D46-1674-4D72DC9338E6}"/>
                </a:ext>
              </a:extLst>
            </p:cNvPr>
            <p:cNvSpPr txBox="1"/>
            <p:nvPr/>
          </p:nvSpPr>
          <p:spPr>
            <a:xfrm>
              <a:off x="239242" y="3110598"/>
              <a:ext cx="21336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accent3"/>
                  </a:solidFill>
                </a:rPr>
                <a:t>Vision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DCD8CF-19CB-4092-A7F1-4C557FF02C34}"/>
                </a:ext>
              </a:extLst>
            </p:cNvPr>
            <p:cNvSpPr txBox="1"/>
            <p:nvPr/>
          </p:nvSpPr>
          <p:spPr>
            <a:xfrm>
              <a:off x="143205" y="3606800"/>
              <a:ext cx="2325675" cy="15542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kern="1200" baseline="0" dirty="0">
                  <a:solidFill>
                    <a:schemeClr val="bg1"/>
                  </a:solidFill>
                </a:rPr>
                <a:t>Agree a strategic vision</a:t>
              </a:r>
            </a:p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GB" sz="2000" kern="1200" dirty="0">
                <a:solidFill>
                  <a:schemeClr val="bg1"/>
                </a:solidFill>
              </a:endParaRPr>
            </a:p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GB" sz="2000" kern="1200" dirty="0">
                <a:solidFill>
                  <a:schemeClr val="bg1"/>
                </a:solidFill>
              </a:endParaRPr>
            </a:p>
            <a:p>
              <a:pPr algn="l"/>
              <a:endParaRPr lang="en-GB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997E28-CE0D-36DD-7617-D577BA5AA4A6}"/>
              </a:ext>
            </a:extLst>
          </p:cNvPr>
          <p:cNvGrpSpPr/>
          <p:nvPr/>
        </p:nvGrpSpPr>
        <p:grpSpPr>
          <a:xfrm>
            <a:off x="3529616" y="1662798"/>
            <a:ext cx="2325675" cy="4647335"/>
            <a:chOff x="143205" y="1637121"/>
            <a:chExt cx="2325675" cy="464733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71E965-031D-CAA2-238D-5382E2A87855}"/>
                </a:ext>
              </a:extLst>
            </p:cNvPr>
            <p:cNvGrpSpPr/>
            <p:nvPr/>
          </p:nvGrpSpPr>
          <p:grpSpPr>
            <a:xfrm>
              <a:off x="684299" y="1637121"/>
              <a:ext cx="1243486" cy="1243486"/>
              <a:chOff x="754063" y="2986645"/>
              <a:chExt cx="1243486" cy="1243486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FDA59FC-AA1C-778E-F34E-FBC8DC30633B}"/>
                  </a:ext>
                </a:extLst>
              </p:cNvPr>
              <p:cNvSpPr/>
              <p:nvPr/>
            </p:nvSpPr>
            <p:spPr bwMode="auto">
              <a:xfrm>
                <a:off x="754063" y="2986645"/>
                <a:ext cx="1243486" cy="1243486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9977EA3-0C96-B520-12D8-7E3929F118E0}"/>
                  </a:ext>
                </a:extLst>
              </p:cNvPr>
              <p:cNvSpPr/>
              <p:nvPr/>
            </p:nvSpPr>
            <p:spPr bwMode="auto">
              <a:xfrm>
                <a:off x="830166" y="3062748"/>
                <a:ext cx="1091279" cy="1091279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 descr="Priorities with solid fill">
                <a:extLst>
                  <a:ext uri="{FF2B5EF4-FFF2-40B4-BE49-F238E27FC236}">
                    <a16:creationId xmlns:a16="http://schemas.microsoft.com/office/drawing/2014/main" id="{9CE9163A-F3E2-752D-A443-A2F2D2CA1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918605" y="311904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019500-F1EE-90F6-5B54-08F76115DA0A}"/>
                </a:ext>
              </a:extLst>
            </p:cNvPr>
            <p:cNvSpPr txBox="1"/>
            <p:nvPr/>
          </p:nvSpPr>
          <p:spPr>
            <a:xfrm>
              <a:off x="239242" y="3110598"/>
              <a:ext cx="21336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accent3"/>
                  </a:solidFill>
                </a:rPr>
                <a:t>Prioritise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64D2CC-1CD9-DFAD-5BF6-B1CA53325A08}"/>
                </a:ext>
              </a:extLst>
            </p:cNvPr>
            <p:cNvSpPr txBox="1"/>
            <p:nvPr/>
          </p:nvSpPr>
          <p:spPr>
            <a:xfrm>
              <a:off x="143205" y="3606800"/>
              <a:ext cx="2325675" cy="26776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kern="1200" baseline="0" dirty="0">
                  <a:solidFill>
                    <a:schemeClr val="bg1"/>
                  </a:solidFill>
                </a:rPr>
                <a:t>Which areas are best for initial pilots?</a:t>
              </a:r>
            </a:p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GB" sz="2000" kern="1200" dirty="0">
                <a:solidFill>
                  <a:schemeClr val="bg1"/>
                </a:solidFill>
              </a:endParaRP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kern="1200" baseline="0" dirty="0">
                  <a:solidFill>
                    <a:schemeClr val="bg1"/>
                  </a:solidFill>
                </a:rPr>
                <a:t>Who will benefit most?</a:t>
              </a:r>
            </a:p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GB" sz="2000" kern="1200" dirty="0">
                <a:solidFill>
                  <a:schemeClr val="bg1"/>
                </a:solidFill>
              </a:endParaRP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kern="1200" baseline="0" dirty="0">
                  <a:solidFill>
                    <a:schemeClr val="bg1"/>
                  </a:solidFill>
                </a:rPr>
                <a:t>How can outcomes be demonstrated?</a:t>
              </a:r>
              <a:endParaRPr lang="en-GB" sz="20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3ACD8B-2F17-9DFF-5C6F-B06D89EDF302}"/>
              </a:ext>
            </a:extLst>
          </p:cNvPr>
          <p:cNvGrpSpPr/>
          <p:nvPr/>
        </p:nvGrpSpPr>
        <p:grpSpPr>
          <a:xfrm>
            <a:off x="9275519" y="1662798"/>
            <a:ext cx="2325675" cy="4462669"/>
            <a:chOff x="143205" y="1637121"/>
            <a:chExt cx="2325675" cy="446266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3B4674-A7BE-FE39-8E77-86EE9FFF63EC}"/>
                </a:ext>
              </a:extLst>
            </p:cNvPr>
            <p:cNvGrpSpPr/>
            <p:nvPr/>
          </p:nvGrpSpPr>
          <p:grpSpPr>
            <a:xfrm>
              <a:off x="684299" y="1637121"/>
              <a:ext cx="1243486" cy="1243486"/>
              <a:chOff x="754063" y="2986645"/>
              <a:chExt cx="1243486" cy="124348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20D6D72-53BE-ECC4-FE76-421CC478764C}"/>
                  </a:ext>
                </a:extLst>
              </p:cNvPr>
              <p:cNvSpPr/>
              <p:nvPr/>
            </p:nvSpPr>
            <p:spPr bwMode="auto">
              <a:xfrm>
                <a:off x="754063" y="2986645"/>
                <a:ext cx="1243486" cy="1243486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A08F508-7878-F579-5CA2-C2C2AA1528C6}"/>
                  </a:ext>
                </a:extLst>
              </p:cNvPr>
              <p:cNvSpPr/>
              <p:nvPr/>
            </p:nvSpPr>
            <p:spPr bwMode="auto">
              <a:xfrm>
                <a:off x="830166" y="3062748"/>
                <a:ext cx="1091279" cy="1091279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" name="Graphic 22" descr="Rocket with solid fill">
                <a:extLst>
                  <a:ext uri="{FF2B5EF4-FFF2-40B4-BE49-F238E27FC236}">
                    <a16:creationId xmlns:a16="http://schemas.microsoft.com/office/drawing/2014/main" id="{8545A91B-40D7-0ADE-9CF0-569308C1F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918605" y="311904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4D73E1A-4606-A144-B7AE-144A107A0E53}"/>
                </a:ext>
              </a:extLst>
            </p:cNvPr>
            <p:cNvSpPr txBox="1"/>
            <p:nvPr/>
          </p:nvSpPr>
          <p:spPr>
            <a:xfrm>
              <a:off x="239242" y="3110598"/>
              <a:ext cx="21336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accent3"/>
                  </a:solidFill>
                </a:rPr>
                <a:t>Launch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FCCB44-9607-6E3E-862F-0972A41CB72C}"/>
                </a:ext>
              </a:extLst>
            </p:cNvPr>
            <p:cNvSpPr txBox="1"/>
            <p:nvPr/>
          </p:nvSpPr>
          <p:spPr>
            <a:xfrm>
              <a:off x="143205" y="3606800"/>
              <a:ext cx="2325675" cy="24929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kern="1200" baseline="0" dirty="0">
                  <a:solidFill>
                    <a:schemeClr val="bg1"/>
                  </a:solidFill>
                </a:rPr>
                <a:t>Roll out the easy bits</a:t>
              </a: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en-GB" sz="2000" kern="1200" dirty="0">
                <a:solidFill>
                  <a:schemeClr val="bg1"/>
                </a:solidFill>
              </a:endParaRP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kern="1200" baseline="0" dirty="0">
                  <a:solidFill>
                    <a:schemeClr val="bg1"/>
                  </a:solidFill>
                </a:rPr>
                <a:t>Adopt</a:t>
              </a: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en-GB" sz="2000" kern="1200" dirty="0">
                <a:solidFill>
                  <a:schemeClr val="bg1"/>
                </a:solidFill>
              </a:endParaRP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kern="1200" baseline="0" dirty="0">
                  <a:solidFill>
                    <a:schemeClr val="bg1"/>
                  </a:solidFill>
                </a:rPr>
                <a:t>Monitor</a:t>
              </a: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en-GB" sz="2000" dirty="0">
                <a:solidFill>
                  <a:schemeClr val="bg1"/>
                </a:solidFill>
              </a:endParaRP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kern="1200" dirty="0">
                  <a:solidFill>
                    <a:schemeClr val="bg1"/>
                  </a:solidFill>
                </a:rPr>
                <a:t>Reinforce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000968-7D64-F2BD-C74D-C09BC14EC388}"/>
              </a:ext>
            </a:extLst>
          </p:cNvPr>
          <p:cNvGrpSpPr/>
          <p:nvPr/>
        </p:nvGrpSpPr>
        <p:grpSpPr>
          <a:xfrm>
            <a:off x="6402567" y="1662798"/>
            <a:ext cx="2325675" cy="3800950"/>
            <a:chOff x="143205" y="1637121"/>
            <a:chExt cx="2325675" cy="380095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6142AFF-660B-58F4-7C7A-0B2411604895}"/>
                </a:ext>
              </a:extLst>
            </p:cNvPr>
            <p:cNvGrpSpPr/>
            <p:nvPr/>
          </p:nvGrpSpPr>
          <p:grpSpPr>
            <a:xfrm>
              <a:off x="684299" y="1637121"/>
              <a:ext cx="1243486" cy="1243486"/>
              <a:chOff x="754063" y="2986645"/>
              <a:chExt cx="1243486" cy="1243486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D6BD0F1-488C-6AAB-C8E1-3D0853C9C156}"/>
                  </a:ext>
                </a:extLst>
              </p:cNvPr>
              <p:cNvSpPr/>
              <p:nvPr/>
            </p:nvSpPr>
            <p:spPr bwMode="auto">
              <a:xfrm>
                <a:off x="754063" y="2986645"/>
                <a:ext cx="1243486" cy="1243486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67B0DFF-3B13-B66E-4C35-D01D91C7A3B0}"/>
                  </a:ext>
                </a:extLst>
              </p:cNvPr>
              <p:cNvSpPr/>
              <p:nvPr/>
            </p:nvSpPr>
            <p:spPr bwMode="auto">
              <a:xfrm>
                <a:off x="830166" y="3062748"/>
                <a:ext cx="1091279" cy="1091279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" name="Graphic 29" descr="Treasure Map with solid fill">
                <a:extLst>
                  <a:ext uri="{FF2B5EF4-FFF2-40B4-BE49-F238E27FC236}">
                    <a16:creationId xmlns:a16="http://schemas.microsoft.com/office/drawing/2014/main" id="{130D72E0-D019-DBCB-B162-865DCC739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918605" y="311904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AF9D6A-BE1D-9459-A07C-935315972BFC}"/>
                </a:ext>
              </a:extLst>
            </p:cNvPr>
            <p:cNvSpPr txBox="1"/>
            <p:nvPr/>
          </p:nvSpPr>
          <p:spPr>
            <a:xfrm>
              <a:off x="239242" y="3110598"/>
              <a:ext cx="21336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accent3"/>
                  </a:solidFill>
                </a:rPr>
                <a:t>Plan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B5D09B-6AB0-F8E5-252E-9A4F251C6F49}"/>
                </a:ext>
              </a:extLst>
            </p:cNvPr>
            <p:cNvSpPr txBox="1"/>
            <p:nvPr/>
          </p:nvSpPr>
          <p:spPr>
            <a:xfrm>
              <a:off x="143205" y="3606800"/>
              <a:ext cx="2325675" cy="18312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kern="1200" baseline="0" dirty="0">
                  <a:solidFill>
                    <a:schemeClr val="bg1"/>
                  </a:solidFill>
                </a:rPr>
                <a:t>Define success criteria</a:t>
              </a:r>
            </a:p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GB" sz="2000" kern="1200" dirty="0">
                <a:solidFill>
                  <a:schemeClr val="bg1"/>
                </a:solidFill>
              </a:endParaRPr>
            </a:p>
            <a:p>
              <a:pPr marL="342900" lvl="1" indent="-3429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GB" sz="2000" kern="1200" baseline="0" dirty="0">
                  <a:solidFill>
                    <a:schemeClr val="bg1"/>
                  </a:solidFill>
                </a:rPr>
                <a:t>Plan pilot implementations</a:t>
              </a:r>
              <a:endParaRPr lang="en-GB" sz="2000" kern="1200" dirty="0">
                <a:solidFill>
                  <a:schemeClr val="bg1"/>
                </a:solidFill>
              </a:endParaRPr>
            </a:p>
            <a:p>
              <a:pPr algn="l"/>
              <a:endParaRPr lang="en-GB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4147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2673D-DAB2-188C-2B9F-047820C44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FB094-299A-5A24-862A-0F13D8EE9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Desired Outcomes</a:t>
            </a:r>
          </a:p>
        </p:txBody>
      </p:sp>
      <p:cxnSp>
        <p:nvCxnSpPr>
          <p:cNvPr id="3" name="Straight Connector 2" descr="Timeline arrow">
            <a:extLst>
              <a:ext uri="{FF2B5EF4-FFF2-40B4-BE49-F238E27FC236}">
                <a16:creationId xmlns:a16="http://schemas.microsoft.com/office/drawing/2014/main" id="{13F8BAA7-278D-0FDB-2961-7D29290AAD53}"/>
              </a:ext>
            </a:extLst>
          </p:cNvPr>
          <p:cNvCxnSpPr>
            <a:cxnSpLocks/>
          </p:cNvCxnSpPr>
          <p:nvPr/>
        </p:nvCxnSpPr>
        <p:spPr>
          <a:xfrm>
            <a:off x="584200" y="3579181"/>
            <a:ext cx="11025188" cy="0"/>
          </a:xfrm>
          <a:prstGeom prst="line">
            <a:avLst/>
          </a:prstGeom>
          <a:ln w="25400" cap="rnd">
            <a:solidFill>
              <a:schemeClr val="accent3"/>
            </a:solidFill>
            <a:prstDash val="sysDot"/>
            <a:headEnd type="none"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A6DF787-ACF8-B110-F3DB-A4392D3447BB}"/>
              </a:ext>
            </a:extLst>
          </p:cNvPr>
          <p:cNvGrpSpPr/>
          <p:nvPr/>
        </p:nvGrpSpPr>
        <p:grpSpPr>
          <a:xfrm>
            <a:off x="584201" y="2280578"/>
            <a:ext cx="1595438" cy="1949553"/>
            <a:chOff x="584201" y="2280578"/>
            <a:chExt cx="1595438" cy="19495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0FB007-675A-9CC5-73C2-1E28101F6570}"/>
                </a:ext>
              </a:extLst>
            </p:cNvPr>
            <p:cNvSpPr txBox="1"/>
            <p:nvPr/>
          </p:nvSpPr>
          <p:spPr>
            <a:xfrm>
              <a:off x="584201" y="2280578"/>
              <a:ext cx="1595438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3"/>
                  </a:solidFill>
                  <a:latin typeface="+mj-lt"/>
                </a:rPr>
                <a:t>Define Objectives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26CDFC4-EA93-3332-F2D8-197ED2319A17}"/>
                </a:ext>
              </a:extLst>
            </p:cNvPr>
            <p:cNvGrpSpPr/>
            <p:nvPr/>
          </p:nvGrpSpPr>
          <p:grpSpPr>
            <a:xfrm>
              <a:off x="754063" y="2986645"/>
              <a:ext cx="1243486" cy="1243486"/>
              <a:chOff x="754063" y="2986645"/>
              <a:chExt cx="1243486" cy="1243486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FF92EEC-0370-7531-A66C-25A81554F902}"/>
                  </a:ext>
                </a:extLst>
              </p:cNvPr>
              <p:cNvSpPr/>
              <p:nvPr/>
            </p:nvSpPr>
            <p:spPr bwMode="auto">
              <a:xfrm>
                <a:off x="754063" y="2986645"/>
                <a:ext cx="1243486" cy="1243486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1A06E72-4878-C182-6199-31036E6A6A52}"/>
                  </a:ext>
                </a:extLst>
              </p:cNvPr>
              <p:cNvSpPr/>
              <p:nvPr/>
            </p:nvSpPr>
            <p:spPr bwMode="auto">
              <a:xfrm>
                <a:off x="830166" y="3062748"/>
                <a:ext cx="1091279" cy="1091279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" name="Graphic 12" descr="Scientific Thought with solid fill">
                <a:extLst>
                  <a:ext uri="{FF2B5EF4-FFF2-40B4-BE49-F238E27FC236}">
                    <a16:creationId xmlns:a16="http://schemas.microsoft.com/office/drawing/2014/main" id="{A2211F7F-EB9D-FDF2-7409-851F1933D6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918605" y="3119044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8A62379-8D19-8CF5-497F-F86F929F4980}"/>
              </a:ext>
            </a:extLst>
          </p:cNvPr>
          <p:cNvGrpSpPr/>
          <p:nvPr/>
        </p:nvGrpSpPr>
        <p:grpSpPr>
          <a:xfrm>
            <a:off x="2909244" y="2280578"/>
            <a:ext cx="1595438" cy="1948810"/>
            <a:chOff x="2470151" y="2280578"/>
            <a:chExt cx="1595438" cy="19488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A42441-869C-EFC5-36BE-F9F9FBF84891}"/>
                </a:ext>
              </a:extLst>
            </p:cNvPr>
            <p:cNvSpPr txBox="1"/>
            <p:nvPr/>
          </p:nvSpPr>
          <p:spPr>
            <a:xfrm>
              <a:off x="2470151" y="2280578"/>
              <a:ext cx="1595438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3"/>
                  </a:solidFill>
                  <a:latin typeface="+mj-lt"/>
                </a:rPr>
                <a:t>Define Key Results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C61536-49E8-07B8-0F5E-7C213A9047B8}"/>
                </a:ext>
              </a:extLst>
            </p:cNvPr>
            <p:cNvGrpSpPr/>
            <p:nvPr/>
          </p:nvGrpSpPr>
          <p:grpSpPr>
            <a:xfrm>
              <a:off x="2640013" y="2987388"/>
              <a:ext cx="1242000" cy="1242000"/>
              <a:chOff x="2640013" y="2987388"/>
              <a:chExt cx="1242000" cy="124200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92AA85B-9341-6CC5-4BCE-E88D5AC2CEBF}"/>
                  </a:ext>
                </a:extLst>
              </p:cNvPr>
              <p:cNvSpPr/>
              <p:nvPr/>
            </p:nvSpPr>
            <p:spPr bwMode="auto">
              <a:xfrm>
                <a:off x="2640013" y="2987388"/>
                <a:ext cx="1242000" cy="1242000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CA01415-D13B-CD94-44A7-00B67DE89408}"/>
                  </a:ext>
                </a:extLst>
              </p:cNvPr>
              <p:cNvSpPr/>
              <p:nvPr/>
            </p:nvSpPr>
            <p:spPr bwMode="auto">
              <a:xfrm>
                <a:off x="2716025" y="3063400"/>
                <a:ext cx="1089975" cy="1089975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2" name="Graphic 21" descr="Speedometer Middle with solid fill">
                <a:extLst>
                  <a:ext uri="{FF2B5EF4-FFF2-40B4-BE49-F238E27FC236}">
                    <a16:creationId xmlns:a16="http://schemas.microsoft.com/office/drawing/2014/main" id="{C5534B1A-C012-E5C8-6478-AFD0D9A29D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09318" y="3119044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9E7A005-3DA4-6093-D820-D8AF569F77AD}"/>
              </a:ext>
            </a:extLst>
          </p:cNvPr>
          <p:cNvGrpSpPr/>
          <p:nvPr/>
        </p:nvGrpSpPr>
        <p:grpSpPr>
          <a:xfrm>
            <a:off x="5234287" y="2280578"/>
            <a:ext cx="1728192" cy="1948810"/>
            <a:chOff x="4292391" y="2280578"/>
            <a:chExt cx="1728192" cy="19488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E9618B-7D54-08AD-656A-E24E3FF7EB41}"/>
                </a:ext>
              </a:extLst>
            </p:cNvPr>
            <p:cNvSpPr txBox="1"/>
            <p:nvPr/>
          </p:nvSpPr>
          <p:spPr>
            <a:xfrm>
              <a:off x="4292391" y="2280578"/>
              <a:ext cx="1728192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3"/>
                  </a:solidFill>
                  <a:latin typeface="+mj-lt"/>
                </a:rPr>
                <a:t>Communicate the OKR set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2FFB48F-AE4A-0530-BA97-83924627F99E}"/>
                </a:ext>
              </a:extLst>
            </p:cNvPr>
            <p:cNvGrpSpPr/>
            <p:nvPr/>
          </p:nvGrpSpPr>
          <p:grpSpPr>
            <a:xfrm>
              <a:off x="4535488" y="2987388"/>
              <a:ext cx="1242000" cy="1242000"/>
              <a:chOff x="4535488" y="2987388"/>
              <a:chExt cx="1242000" cy="124200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C6CBAD5-53F8-94CF-9AC1-6807388A5784}"/>
                  </a:ext>
                </a:extLst>
              </p:cNvPr>
              <p:cNvSpPr/>
              <p:nvPr/>
            </p:nvSpPr>
            <p:spPr bwMode="auto">
              <a:xfrm>
                <a:off x="4535488" y="2987388"/>
                <a:ext cx="1242000" cy="1242000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19712DD-261B-DAE9-12FE-C66D0B6837CF}"/>
                  </a:ext>
                </a:extLst>
              </p:cNvPr>
              <p:cNvSpPr/>
              <p:nvPr/>
            </p:nvSpPr>
            <p:spPr bwMode="auto">
              <a:xfrm>
                <a:off x="4611500" y="3063400"/>
                <a:ext cx="1089975" cy="1089975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6" name="Graphic 25" descr="Marketing with solid fill">
                <a:extLst>
                  <a:ext uri="{FF2B5EF4-FFF2-40B4-BE49-F238E27FC236}">
                    <a16:creationId xmlns:a16="http://schemas.microsoft.com/office/drawing/2014/main" id="{0C0E4346-3A79-E125-B93D-977E9F706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707194" y="3119044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7C093F7-E129-5C11-BF7B-60F999441549}"/>
              </a:ext>
            </a:extLst>
          </p:cNvPr>
          <p:cNvGrpSpPr/>
          <p:nvPr/>
        </p:nvGrpSpPr>
        <p:grpSpPr>
          <a:xfrm>
            <a:off x="7692083" y="2280578"/>
            <a:ext cx="1592263" cy="1948810"/>
            <a:chOff x="8127999" y="2280578"/>
            <a:chExt cx="1592263" cy="19488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A6A2D9-AC26-D0C6-7558-F05CCDC39D53}"/>
                </a:ext>
              </a:extLst>
            </p:cNvPr>
            <p:cNvSpPr txBox="1"/>
            <p:nvPr/>
          </p:nvSpPr>
          <p:spPr>
            <a:xfrm>
              <a:off x="8127999" y="2280578"/>
              <a:ext cx="1592263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3"/>
                  </a:solidFill>
                  <a:latin typeface="+mj-lt"/>
                </a:rPr>
                <a:t>Monitor progress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EBB39AF-70DC-293C-3365-6F5C4BFFC567}"/>
                </a:ext>
              </a:extLst>
            </p:cNvPr>
            <p:cNvGrpSpPr/>
            <p:nvPr/>
          </p:nvGrpSpPr>
          <p:grpSpPr>
            <a:xfrm>
              <a:off x="8294688" y="2987388"/>
              <a:ext cx="1242000" cy="1242000"/>
              <a:chOff x="8294688" y="2987388"/>
              <a:chExt cx="1242000" cy="1242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142763A-E00C-1EF6-B3C5-0F8E49E6A383}"/>
                  </a:ext>
                </a:extLst>
              </p:cNvPr>
              <p:cNvSpPr/>
              <p:nvPr/>
            </p:nvSpPr>
            <p:spPr bwMode="auto">
              <a:xfrm>
                <a:off x="8294688" y="2987388"/>
                <a:ext cx="1242000" cy="1242000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E8E2EEC-0985-FBFA-C117-08D71DB5501C}"/>
                  </a:ext>
                </a:extLst>
              </p:cNvPr>
              <p:cNvSpPr/>
              <p:nvPr/>
            </p:nvSpPr>
            <p:spPr bwMode="auto">
              <a:xfrm>
                <a:off x="8370700" y="3063400"/>
                <a:ext cx="1089975" cy="1089975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" name="Graphic 29" descr="Business Growth with solid fill">
                <a:extLst>
                  <a:ext uri="{FF2B5EF4-FFF2-40B4-BE49-F238E27FC236}">
                    <a16:creationId xmlns:a16="http://schemas.microsoft.com/office/drawing/2014/main" id="{191FF732-4C02-4478-9F31-708D20D8C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458487" y="3151187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D094C33-2532-F1C5-A657-F6CF1F0ACA46}"/>
              </a:ext>
            </a:extLst>
          </p:cNvPr>
          <p:cNvGrpSpPr/>
          <p:nvPr/>
        </p:nvGrpSpPr>
        <p:grpSpPr>
          <a:xfrm>
            <a:off x="10013950" y="2557577"/>
            <a:ext cx="1595438" cy="1671811"/>
            <a:chOff x="10013950" y="2557577"/>
            <a:chExt cx="1595438" cy="16718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C93546-D1F7-BF69-156F-17A3D1B578EB}"/>
                </a:ext>
              </a:extLst>
            </p:cNvPr>
            <p:cNvSpPr txBox="1"/>
            <p:nvPr/>
          </p:nvSpPr>
          <p:spPr>
            <a:xfrm>
              <a:off x="10013950" y="2557577"/>
              <a:ext cx="159543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en-GB" sz="1800" dirty="0">
                  <a:solidFill>
                    <a:schemeClr val="accent3"/>
                  </a:solidFill>
                  <a:latin typeface="+mj-lt"/>
                </a:rPr>
                <a:t>Behaviour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232E2F6-9A00-82FB-9008-6F7373B92B18}"/>
                </a:ext>
              </a:extLst>
            </p:cNvPr>
            <p:cNvGrpSpPr/>
            <p:nvPr/>
          </p:nvGrpSpPr>
          <p:grpSpPr>
            <a:xfrm>
              <a:off x="10173713" y="2987388"/>
              <a:ext cx="1242000" cy="1242000"/>
              <a:chOff x="10173713" y="2987388"/>
              <a:chExt cx="1242000" cy="1242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3DB52A3-58E9-176B-0280-CA786109468A}"/>
                  </a:ext>
                </a:extLst>
              </p:cNvPr>
              <p:cNvSpPr/>
              <p:nvPr/>
            </p:nvSpPr>
            <p:spPr bwMode="auto">
              <a:xfrm>
                <a:off x="10173713" y="2987388"/>
                <a:ext cx="1242000" cy="1242000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0F572F9-4A8A-647F-66FF-E83E5DA17DD8}"/>
                  </a:ext>
                </a:extLst>
              </p:cNvPr>
              <p:cNvSpPr/>
              <p:nvPr/>
            </p:nvSpPr>
            <p:spPr bwMode="auto">
              <a:xfrm>
                <a:off x="10249726" y="3063401"/>
                <a:ext cx="1089975" cy="1089975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4" name="Graphic 33" descr="Repeat with solid fill">
                <a:extLst>
                  <a:ext uri="{FF2B5EF4-FFF2-40B4-BE49-F238E27FC236}">
                    <a16:creationId xmlns:a16="http://schemas.microsoft.com/office/drawing/2014/main" id="{9DD65108-3F8A-BD8E-0449-CFBF1A287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10337513" y="3151188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7575BE0-4AAE-FA46-A22B-A9ED74398B2C}"/>
              </a:ext>
            </a:extLst>
          </p:cNvPr>
          <p:cNvGrpSpPr/>
          <p:nvPr/>
        </p:nvGrpSpPr>
        <p:grpSpPr>
          <a:xfrm>
            <a:off x="1263266" y="4185885"/>
            <a:ext cx="1387758" cy="1371031"/>
            <a:chOff x="1263266" y="4185885"/>
            <a:chExt cx="1387758" cy="137103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4B27AD-0E5D-EC2E-16EE-3AC42A5D0A02}"/>
                </a:ext>
              </a:extLst>
            </p:cNvPr>
            <p:cNvSpPr txBox="1"/>
            <p:nvPr/>
          </p:nvSpPr>
          <p:spPr>
            <a:xfrm>
              <a:off x="1571024" y="4398624"/>
              <a:ext cx="108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Shared understanding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1F54C1-771F-606C-2B78-F4AD3340637E}"/>
                </a:ext>
              </a:extLst>
            </p:cNvPr>
            <p:cNvSpPr txBox="1"/>
            <p:nvPr/>
          </p:nvSpPr>
          <p:spPr>
            <a:xfrm>
              <a:off x="1548524" y="5095251"/>
              <a:ext cx="108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Common alignment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066A44D-609E-0224-8848-851FA3FAE97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353266" y="4185885"/>
              <a:ext cx="11250" cy="931612"/>
            </a:xfrm>
            <a:prstGeom prst="line">
              <a:avLst/>
            </a:prstGeom>
            <a:solidFill>
              <a:schemeClr val="accent1"/>
            </a:solidFill>
            <a:ln w="6350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03951B-37E6-8629-9B0F-AB2A90FE6C0A}"/>
                </a:ext>
              </a:extLst>
            </p:cNvPr>
            <p:cNvSpPr/>
            <p:nvPr/>
          </p:nvSpPr>
          <p:spPr bwMode="auto">
            <a:xfrm>
              <a:off x="1271288" y="4422883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7150" tIns="28575" rIns="57150" bIns="28575" numCol="1" rtlCol="0" anchor="t" anchorCtr="0" compatLnSpc="1">
              <a:prstTxWarp prst="textNoShape">
                <a:avLst/>
              </a:prstTxWarp>
            </a:bodyPr>
            <a:lstStyle/>
            <a:p>
              <a:pPr defTabSz="5715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GB" sz="150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2AAA3A1-EC6C-0344-A70F-4F0BECA684B1}"/>
                </a:ext>
              </a:extLst>
            </p:cNvPr>
            <p:cNvSpPr/>
            <p:nvPr/>
          </p:nvSpPr>
          <p:spPr bwMode="auto">
            <a:xfrm>
              <a:off x="1263266" y="511749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7150" tIns="28575" rIns="57150" bIns="28575" numCol="1" rtlCol="0" anchor="t" anchorCtr="0" compatLnSpc="1">
              <a:prstTxWarp prst="textNoShape">
                <a:avLst/>
              </a:prstTxWarp>
            </a:bodyPr>
            <a:lstStyle/>
            <a:p>
              <a:pPr defTabSz="5715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GB" sz="150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B4A055-74A6-0985-0909-1539932D7685}"/>
              </a:ext>
            </a:extLst>
          </p:cNvPr>
          <p:cNvGrpSpPr/>
          <p:nvPr/>
        </p:nvGrpSpPr>
        <p:grpSpPr>
          <a:xfrm>
            <a:off x="3600619" y="4207818"/>
            <a:ext cx="1588668" cy="1555697"/>
            <a:chOff x="1263266" y="4185885"/>
            <a:chExt cx="1588668" cy="155569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31842A9-320F-63EE-6FC6-ABF35540BA5E}"/>
                </a:ext>
              </a:extLst>
            </p:cNvPr>
            <p:cNvSpPr txBox="1"/>
            <p:nvPr/>
          </p:nvSpPr>
          <p:spPr>
            <a:xfrm>
              <a:off x="1571024" y="4398624"/>
              <a:ext cx="108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Stretch targets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4B940FE-1054-E5DF-6B63-97898519CAD6}"/>
                </a:ext>
              </a:extLst>
            </p:cNvPr>
            <p:cNvSpPr txBox="1"/>
            <p:nvPr/>
          </p:nvSpPr>
          <p:spPr>
            <a:xfrm>
              <a:off x="1548524" y="5095251"/>
              <a:ext cx="13034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Balanced to avoid unintended consequences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CACD21A-BBF2-62A6-B6EE-45D51AC585B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353266" y="4185885"/>
              <a:ext cx="11250" cy="931612"/>
            </a:xfrm>
            <a:prstGeom prst="line">
              <a:avLst/>
            </a:prstGeom>
            <a:solidFill>
              <a:schemeClr val="accent1"/>
            </a:solidFill>
            <a:ln w="6350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CB84AFF-438E-C20D-7AF0-E668E6F74504}"/>
                </a:ext>
              </a:extLst>
            </p:cNvPr>
            <p:cNvSpPr/>
            <p:nvPr/>
          </p:nvSpPr>
          <p:spPr bwMode="auto">
            <a:xfrm>
              <a:off x="1271288" y="4422883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7150" tIns="28575" rIns="57150" bIns="28575" numCol="1" rtlCol="0" anchor="t" anchorCtr="0" compatLnSpc="1">
              <a:prstTxWarp prst="textNoShape">
                <a:avLst/>
              </a:prstTxWarp>
            </a:bodyPr>
            <a:lstStyle/>
            <a:p>
              <a:pPr defTabSz="5715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GB" sz="150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21133C4-E016-F146-BAEA-CB5DE4D52FFD}"/>
                </a:ext>
              </a:extLst>
            </p:cNvPr>
            <p:cNvSpPr/>
            <p:nvPr/>
          </p:nvSpPr>
          <p:spPr bwMode="auto">
            <a:xfrm>
              <a:off x="1263266" y="511749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7150" tIns="28575" rIns="57150" bIns="28575" numCol="1" rtlCol="0" anchor="t" anchorCtr="0" compatLnSpc="1">
              <a:prstTxWarp prst="textNoShape">
                <a:avLst/>
              </a:prstTxWarp>
            </a:bodyPr>
            <a:lstStyle/>
            <a:p>
              <a:pPr defTabSz="5715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GB" sz="150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D3A5237-4D26-D5A2-E2C2-8BCB8EB56FA4}"/>
              </a:ext>
            </a:extLst>
          </p:cNvPr>
          <p:cNvGrpSpPr/>
          <p:nvPr/>
        </p:nvGrpSpPr>
        <p:grpSpPr>
          <a:xfrm>
            <a:off x="6014176" y="4212464"/>
            <a:ext cx="1387758" cy="1371031"/>
            <a:chOff x="1263266" y="4185885"/>
            <a:chExt cx="1387758" cy="137103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A25158C-58EF-0507-6A14-AB11085C3093}"/>
                </a:ext>
              </a:extLst>
            </p:cNvPr>
            <p:cNvSpPr txBox="1"/>
            <p:nvPr/>
          </p:nvSpPr>
          <p:spPr>
            <a:xfrm>
              <a:off x="1571024" y="4398624"/>
              <a:ext cx="108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Open for transparency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1AE6711-6D09-0C8C-9C08-0CC17F5C39EF}"/>
                </a:ext>
              </a:extLst>
            </p:cNvPr>
            <p:cNvSpPr txBox="1"/>
            <p:nvPr/>
          </p:nvSpPr>
          <p:spPr>
            <a:xfrm>
              <a:off x="1548524" y="5095251"/>
              <a:ext cx="108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Easy to collaborate on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72492DC-439F-F4D4-351D-312102776E9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353266" y="4185885"/>
              <a:ext cx="11250" cy="931612"/>
            </a:xfrm>
            <a:prstGeom prst="line">
              <a:avLst/>
            </a:prstGeom>
            <a:solidFill>
              <a:schemeClr val="accent1"/>
            </a:solidFill>
            <a:ln w="6350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03F97ED-0313-0034-F276-70C91DFB1F13}"/>
                </a:ext>
              </a:extLst>
            </p:cNvPr>
            <p:cNvSpPr/>
            <p:nvPr/>
          </p:nvSpPr>
          <p:spPr bwMode="auto">
            <a:xfrm>
              <a:off x="1271288" y="4422883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7150" tIns="28575" rIns="57150" bIns="28575" numCol="1" rtlCol="0" anchor="t" anchorCtr="0" compatLnSpc="1">
              <a:prstTxWarp prst="textNoShape">
                <a:avLst/>
              </a:prstTxWarp>
            </a:bodyPr>
            <a:lstStyle/>
            <a:p>
              <a:pPr defTabSz="5715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GB" sz="150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3BE48C4-F1D6-C308-534C-202628856783}"/>
                </a:ext>
              </a:extLst>
            </p:cNvPr>
            <p:cNvSpPr/>
            <p:nvPr/>
          </p:nvSpPr>
          <p:spPr bwMode="auto">
            <a:xfrm>
              <a:off x="1263266" y="511749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7150" tIns="28575" rIns="57150" bIns="28575" numCol="1" rtlCol="0" anchor="t" anchorCtr="0" compatLnSpc="1">
              <a:prstTxWarp prst="textNoShape">
                <a:avLst/>
              </a:prstTxWarp>
            </a:bodyPr>
            <a:lstStyle/>
            <a:p>
              <a:pPr defTabSz="5715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GB" sz="150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B2DE290-1168-DDA6-B15E-3F088F469DC0}"/>
              </a:ext>
            </a:extLst>
          </p:cNvPr>
          <p:cNvGrpSpPr/>
          <p:nvPr/>
        </p:nvGrpSpPr>
        <p:grpSpPr>
          <a:xfrm>
            <a:off x="8406893" y="4207820"/>
            <a:ext cx="1387758" cy="1186365"/>
            <a:chOff x="1263266" y="4185885"/>
            <a:chExt cx="1387758" cy="1186365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1955E64-88CF-670D-1B6B-A1C83CE76FA1}"/>
                </a:ext>
              </a:extLst>
            </p:cNvPr>
            <p:cNvSpPr txBox="1"/>
            <p:nvPr/>
          </p:nvSpPr>
          <p:spPr>
            <a:xfrm>
              <a:off x="1571024" y="4398624"/>
              <a:ext cx="108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Regular check-ins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5FFF5AE-4C7C-7FF3-07E4-C25ED9A24D61}"/>
                </a:ext>
              </a:extLst>
            </p:cNvPr>
            <p:cNvSpPr txBox="1"/>
            <p:nvPr/>
          </p:nvSpPr>
          <p:spPr>
            <a:xfrm>
              <a:off x="1548524" y="5095251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Resolve risks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7C3D4DA-BD3B-0BF1-814F-96BBFA9B808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353266" y="4185885"/>
              <a:ext cx="11250" cy="931612"/>
            </a:xfrm>
            <a:prstGeom prst="line">
              <a:avLst/>
            </a:prstGeom>
            <a:solidFill>
              <a:schemeClr val="accent1"/>
            </a:solidFill>
            <a:ln w="6350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8AC31A1-F2BD-051B-5C5B-6429A7B5AFD2}"/>
                </a:ext>
              </a:extLst>
            </p:cNvPr>
            <p:cNvSpPr/>
            <p:nvPr/>
          </p:nvSpPr>
          <p:spPr bwMode="auto">
            <a:xfrm>
              <a:off x="1271288" y="4422883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7150" tIns="28575" rIns="57150" bIns="28575" numCol="1" rtlCol="0" anchor="t" anchorCtr="0" compatLnSpc="1">
              <a:prstTxWarp prst="textNoShape">
                <a:avLst/>
              </a:prstTxWarp>
            </a:bodyPr>
            <a:lstStyle/>
            <a:p>
              <a:pPr defTabSz="5715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GB" sz="150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8F289EF-DF29-A979-E7A7-3F52E36042C6}"/>
                </a:ext>
              </a:extLst>
            </p:cNvPr>
            <p:cNvSpPr/>
            <p:nvPr/>
          </p:nvSpPr>
          <p:spPr bwMode="auto">
            <a:xfrm>
              <a:off x="1263266" y="511749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7150" tIns="28575" rIns="57150" bIns="28575" numCol="1" rtlCol="0" anchor="t" anchorCtr="0" compatLnSpc="1">
              <a:prstTxWarp prst="textNoShape">
                <a:avLst/>
              </a:prstTxWarp>
            </a:bodyPr>
            <a:lstStyle/>
            <a:p>
              <a:pPr defTabSz="5715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GB" sz="150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E5E7A57-E1C7-EF29-1B7A-06BF8D9BD885}"/>
              </a:ext>
            </a:extLst>
          </p:cNvPr>
          <p:cNvGrpSpPr/>
          <p:nvPr/>
        </p:nvGrpSpPr>
        <p:grpSpPr>
          <a:xfrm>
            <a:off x="10721834" y="4229388"/>
            <a:ext cx="1387758" cy="1186365"/>
            <a:chOff x="1263266" y="4185885"/>
            <a:chExt cx="1387758" cy="118636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2921BCE-AE0E-6976-96B0-E34D89C55012}"/>
                </a:ext>
              </a:extLst>
            </p:cNvPr>
            <p:cNvSpPr txBox="1"/>
            <p:nvPr/>
          </p:nvSpPr>
          <p:spPr>
            <a:xfrm>
              <a:off x="1571024" y="4398624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Build habits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D79DBEA-82F0-149E-1734-E8FF1C8CABC5}"/>
                </a:ext>
              </a:extLst>
            </p:cNvPr>
            <p:cNvSpPr txBox="1"/>
            <p:nvPr/>
          </p:nvSpPr>
          <p:spPr>
            <a:xfrm>
              <a:off x="1548524" y="5095251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Build teams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9656444-75DE-6FE1-E6FE-948D1E2BC44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353266" y="4185885"/>
              <a:ext cx="11250" cy="931612"/>
            </a:xfrm>
            <a:prstGeom prst="line">
              <a:avLst/>
            </a:prstGeom>
            <a:solidFill>
              <a:schemeClr val="accent1"/>
            </a:solidFill>
            <a:ln w="6350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47C9A5B-44E4-C8B8-0282-73D1870B006A}"/>
                </a:ext>
              </a:extLst>
            </p:cNvPr>
            <p:cNvSpPr/>
            <p:nvPr/>
          </p:nvSpPr>
          <p:spPr bwMode="auto">
            <a:xfrm>
              <a:off x="1271288" y="4422883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7150" tIns="28575" rIns="57150" bIns="28575" numCol="1" rtlCol="0" anchor="t" anchorCtr="0" compatLnSpc="1">
              <a:prstTxWarp prst="textNoShape">
                <a:avLst/>
              </a:prstTxWarp>
            </a:bodyPr>
            <a:lstStyle/>
            <a:p>
              <a:pPr defTabSz="5715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GB" sz="150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C9B7C33-F6DC-47A1-10D4-A9AFBFF9A9F5}"/>
                </a:ext>
              </a:extLst>
            </p:cNvPr>
            <p:cNvSpPr/>
            <p:nvPr/>
          </p:nvSpPr>
          <p:spPr bwMode="auto">
            <a:xfrm>
              <a:off x="1263266" y="511749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7150" tIns="28575" rIns="57150" bIns="28575" numCol="1" rtlCol="0" anchor="t" anchorCtr="0" compatLnSpc="1">
              <a:prstTxWarp prst="textNoShape">
                <a:avLst/>
              </a:prstTxWarp>
            </a:bodyPr>
            <a:lstStyle/>
            <a:p>
              <a:pPr defTabSz="5715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GB" sz="150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4416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9976E-8378-5647-6FE7-FB54DB2F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F4606-7B13-C448-3510-988F5881DE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23168-FF4B-9EAF-FA70-F91B059ABC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r>
              <a:rPr lang="en-GB" dirty="0"/>
              <a:t>Measure What Matters, John </a:t>
            </a:r>
            <a:r>
              <a:rPr lang="en-GB" dirty="0" err="1"/>
              <a:t>Doerr</a:t>
            </a: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https://www.whatmatters.com/</a:t>
            </a:r>
            <a:endParaRPr lang="en-GB" dirty="0"/>
          </a:p>
          <a:p>
            <a:r>
              <a:rPr lang="en-GB" dirty="0"/>
              <a:t>Radical Focus, Christina </a:t>
            </a:r>
            <a:r>
              <a:rPr lang="en-GB" dirty="0" err="1"/>
              <a:t>Wodtke</a:t>
            </a:r>
            <a:endParaRPr lang="en-GB" dirty="0"/>
          </a:p>
          <a:p>
            <a:r>
              <a:rPr lang="en-GB" dirty="0">
                <a:hlinkClick r:id="rId3"/>
              </a:rPr>
              <a:t>https://techcommunity.microsoft.com/t5/viva-goals-blog/bg-p/VivaGoalsBlog</a:t>
            </a:r>
            <a:endParaRPr lang="en-GB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145879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45BF3-A8CC-2E64-84BA-ADC8404A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Thank-you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53123-3EE4-46D4-3B99-25529AF90B2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0000" y="1286005"/>
            <a:ext cx="3600000" cy="4983033"/>
          </a:xfrm>
        </p:spPr>
        <p:txBody>
          <a:bodyPr anchor="ctr"/>
          <a:lstStyle/>
          <a:p>
            <a:pPr marL="0" lvl="0" indent="0">
              <a:buNone/>
            </a:pPr>
            <a:r>
              <a:rPr lang="en-US" dirty="0"/>
              <a:t>Twitter:    @al_eardley</a:t>
            </a:r>
          </a:p>
          <a:p>
            <a:pPr marL="0" lvl="0" indent="0">
              <a:buNone/>
            </a:pPr>
            <a:r>
              <a:rPr lang="en-US" dirty="0"/>
              <a:t>LinkedIn:  /al-eardley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946A771-622A-0A32-A56D-665C9EB846D0}"/>
              </a:ext>
            </a:extLst>
          </p:cNvPr>
          <p:cNvSpPr txBox="1">
            <a:spLocks/>
          </p:cNvSpPr>
          <p:nvPr/>
        </p:nvSpPr>
        <p:spPr>
          <a:xfrm>
            <a:off x="4646916" y="485609"/>
            <a:ext cx="7320496" cy="96583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89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3200" dirty="0">
                <a:solidFill>
                  <a:prstClr val="white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Rate my session</a:t>
            </a:r>
            <a:endParaRPr lang="en-GB" sz="1200" dirty="0">
              <a:solidFill>
                <a:prstClr val="white"/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144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467F4-F5DF-CE94-20FC-FC47B79F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Microsoft Technology Centres</a:t>
            </a: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29DEE69-1BF2-C2B2-1100-9EF1017B6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616" y="-14380"/>
            <a:ext cx="12207834" cy="6894495"/>
          </a:xfrm>
          <a:prstGeom prst="rect">
            <a:avLst/>
          </a:prstGeom>
        </p:spPr>
      </p:pic>
      <p:pic>
        <p:nvPicPr>
          <p:cNvPr id="4" name="Picture 3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747EBA99-BE6A-E7F2-38BD-24622B2516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3572902" y="-3209724"/>
            <a:ext cx="6894495" cy="13264845"/>
          </a:xfrm>
          <a:prstGeom prst="rect">
            <a:avLst/>
          </a:prstGeom>
        </p:spPr>
      </p:pic>
      <p:pic>
        <p:nvPicPr>
          <p:cNvPr id="5" name="Picture 4" descr="A picture containing invertebrate&#10;&#10;Description automatically generated">
            <a:extLst>
              <a:ext uri="{FF2B5EF4-FFF2-40B4-BE49-F238E27FC236}">
                <a16:creationId xmlns:a16="http://schemas.microsoft.com/office/drawing/2014/main" id="{CDD158A6-3EF5-1364-A7CD-35E6F05953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4743" y="-20908"/>
            <a:ext cx="6267257" cy="689738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348598F-5C8A-E801-3819-28628B6C6EBD}"/>
              </a:ext>
            </a:extLst>
          </p:cNvPr>
          <p:cNvGrpSpPr/>
          <p:nvPr/>
        </p:nvGrpSpPr>
        <p:grpSpPr>
          <a:xfrm>
            <a:off x="-317212" y="-147156"/>
            <a:ext cx="7381494" cy="4030981"/>
            <a:chOff x="1121061" y="890551"/>
            <a:chExt cx="9949878" cy="5391585"/>
          </a:xfrm>
          <a:gradFill>
            <a:gsLst>
              <a:gs pos="0">
                <a:srgbClr val="AE443B"/>
              </a:gs>
              <a:gs pos="38000">
                <a:srgbClr val="CE8E15"/>
              </a:gs>
              <a:gs pos="100000">
                <a:srgbClr val="8742AB"/>
              </a:gs>
              <a:gs pos="69000">
                <a:srgbClr val="881943"/>
              </a:gs>
            </a:gsLst>
            <a:lin ang="10800000" scaled="0"/>
          </a:gradFill>
          <a:effectLst>
            <a:outerShdw blurRad="63500" sx="102000" sy="102000" algn="ctr" rotWithShape="0">
              <a:prstClr val="black">
                <a:alpha val="29000"/>
              </a:prstClr>
            </a:outerShdw>
          </a:effectLst>
        </p:grpSpPr>
        <p:sp>
          <p:nvSpPr>
            <p:cNvPr id="7" name="Freeform 190" descr="MAP">
              <a:extLst>
                <a:ext uri="{FF2B5EF4-FFF2-40B4-BE49-F238E27FC236}">
                  <a16:creationId xmlns:a16="http://schemas.microsoft.com/office/drawing/2014/main" id="{E88D6B68-616E-E5AB-72B9-E87CEF2F3E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2822" y="1096022"/>
              <a:ext cx="5758117" cy="4416500"/>
            </a:xfrm>
            <a:custGeom>
              <a:avLst/>
              <a:gdLst>
                <a:gd name="T0" fmla="*/ 1084 w 1206"/>
                <a:gd name="T1" fmla="*/ 183 h 957"/>
                <a:gd name="T2" fmla="*/ 972 w 1206"/>
                <a:gd name="T3" fmla="*/ 128 h 957"/>
                <a:gd name="T4" fmla="*/ 905 w 1206"/>
                <a:gd name="T5" fmla="*/ 133 h 957"/>
                <a:gd name="T6" fmla="*/ 815 w 1206"/>
                <a:gd name="T7" fmla="*/ 111 h 957"/>
                <a:gd name="T8" fmla="*/ 762 w 1206"/>
                <a:gd name="T9" fmla="*/ 39 h 957"/>
                <a:gd name="T10" fmla="*/ 674 w 1206"/>
                <a:gd name="T11" fmla="*/ 39 h 957"/>
                <a:gd name="T12" fmla="*/ 568 w 1206"/>
                <a:gd name="T13" fmla="*/ 99 h 957"/>
                <a:gd name="T14" fmla="*/ 554 w 1206"/>
                <a:gd name="T15" fmla="*/ 130 h 957"/>
                <a:gd name="T16" fmla="*/ 530 w 1206"/>
                <a:gd name="T17" fmla="*/ 177 h 957"/>
                <a:gd name="T18" fmla="*/ 517 w 1206"/>
                <a:gd name="T19" fmla="*/ 211 h 957"/>
                <a:gd name="T20" fmla="*/ 488 w 1206"/>
                <a:gd name="T21" fmla="*/ 168 h 957"/>
                <a:gd name="T22" fmla="*/ 419 w 1206"/>
                <a:gd name="T23" fmla="*/ 192 h 957"/>
                <a:gd name="T24" fmla="*/ 355 w 1206"/>
                <a:gd name="T25" fmla="*/ 206 h 957"/>
                <a:gd name="T26" fmla="*/ 291 w 1206"/>
                <a:gd name="T27" fmla="*/ 211 h 957"/>
                <a:gd name="T28" fmla="*/ 269 w 1206"/>
                <a:gd name="T29" fmla="*/ 146 h 957"/>
                <a:gd name="T30" fmla="*/ 225 w 1206"/>
                <a:gd name="T31" fmla="*/ 161 h 957"/>
                <a:gd name="T32" fmla="*/ 181 w 1206"/>
                <a:gd name="T33" fmla="*/ 211 h 957"/>
                <a:gd name="T34" fmla="*/ 131 w 1206"/>
                <a:gd name="T35" fmla="*/ 280 h 957"/>
                <a:gd name="T36" fmla="*/ 166 w 1206"/>
                <a:gd name="T37" fmla="*/ 354 h 957"/>
                <a:gd name="T38" fmla="*/ 227 w 1206"/>
                <a:gd name="T39" fmla="*/ 247 h 957"/>
                <a:gd name="T40" fmla="*/ 235 w 1206"/>
                <a:gd name="T41" fmla="*/ 300 h 957"/>
                <a:gd name="T42" fmla="*/ 239 w 1206"/>
                <a:gd name="T43" fmla="*/ 336 h 957"/>
                <a:gd name="T44" fmla="*/ 166 w 1206"/>
                <a:gd name="T45" fmla="*/ 341 h 957"/>
                <a:gd name="T46" fmla="*/ 109 w 1206"/>
                <a:gd name="T47" fmla="*/ 403 h 957"/>
                <a:gd name="T48" fmla="*/ 56 w 1206"/>
                <a:gd name="T49" fmla="*/ 456 h 957"/>
                <a:gd name="T50" fmla="*/ 101 w 1206"/>
                <a:gd name="T51" fmla="*/ 490 h 957"/>
                <a:gd name="T52" fmla="*/ 203 w 1206"/>
                <a:gd name="T53" fmla="*/ 493 h 957"/>
                <a:gd name="T54" fmla="*/ 183 w 1206"/>
                <a:gd name="T55" fmla="*/ 449 h 957"/>
                <a:gd name="T56" fmla="*/ 245 w 1206"/>
                <a:gd name="T57" fmla="*/ 485 h 957"/>
                <a:gd name="T58" fmla="*/ 279 w 1206"/>
                <a:gd name="T59" fmla="*/ 516 h 957"/>
                <a:gd name="T60" fmla="*/ 212 w 1206"/>
                <a:gd name="T61" fmla="*/ 555 h 957"/>
                <a:gd name="T62" fmla="*/ 133 w 1206"/>
                <a:gd name="T63" fmla="*/ 510 h 957"/>
                <a:gd name="T64" fmla="*/ 5 w 1206"/>
                <a:gd name="T65" fmla="*/ 616 h 957"/>
                <a:gd name="T66" fmla="*/ 125 w 1206"/>
                <a:gd name="T67" fmla="*/ 702 h 957"/>
                <a:gd name="T68" fmla="*/ 153 w 1206"/>
                <a:gd name="T69" fmla="*/ 746 h 957"/>
                <a:gd name="T70" fmla="*/ 207 w 1206"/>
                <a:gd name="T71" fmla="*/ 940 h 957"/>
                <a:gd name="T72" fmla="*/ 304 w 1206"/>
                <a:gd name="T73" fmla="*/ 860 h 957"/>
                <a:gd name="T74" fmla="*/ 371 w 1206"/>
                <a:gd name="T75" fmla="*/ 726 h 957"/>
                <a:gd name="T76" fmla="*/ 310 w 1206"/>
                <a:gd name="T77" fmla="*/ 596 h 957"/>
                <a:gd name="T78" fmla="*/ 369 w 1206"/>
                <a:gd name="T79" fmla="*/ 662 h 957"/>
                <a:gd name="T80" fmla="*/ 393 w 1206"/>
                <a:gd name="T81" fmla="*/ 582 h 957"/>
                <a:gd name="T82" fmla="*/ 500 w 1206"/>
                <a:gd name="T83" fmla="*/ 607 h 957"/>
                <a:gd name="T84" fmla="*/ 580 w 1206"/>
                <a:gd name="T85" fmla="*/ 643 h 957"/>
                <a:gd name="T86" fmla="*/ 656 w 1206"/>
                <a:gd name="T87" fmla="*/ 648 h 957"/>
                <a:gd name="T88" fmla="*/ 687 w 1206"/>
                <a:gd name="T89" fmla="*/ 661 h 957"/>
                <a:gd name="T90" fmla="*/ 715 w 1206"/>
                <a:gd name="T91" fmla="*/ 627 h 957"/>
                <a:gd name="T92" fmla="*/ 808 w 1206"/>
                <a:gd name="T93" fmla="*/ 545 h 957"/>
                <a:gd name="T94" fmla="*/ 806 w 1206"/>
                <a:gd name="T95" fmla="*/ 480 h 957"/>
                <a:gd name="T96" fmla="*/ 854 w 1206"/>
                <a:gd name="T97" fmla="*/ 516 h 957"/>
                <a:gd name="T98" fmla="*/ 934 w 1206"/>
                <a:gd name="T99" fmla="*/ 441 h 957"/>
                <a:gd name="T100" fmla="*/ 894 w 1206"/>
                <a:gd name="T101" fmla="*/ 368 h 957"/>
                <a:gd name="T102" fmla="*/ 978 w 1206"/>
                <a:gd name="T103" fmla="*/ 317 h 957"/>
                <a:gd name="T104" fmla="*/ 1050 w 1206"/>
                <a:gd name="T105" fmla="*/ 293 h 957"/>
                <a:gd name="T106" fmla="*/ 1048 w 1206"/>
                <a:gd name="T107" fmla="*/ 347 h 957"/>
                <a:gd name="T108" fmla="*/ 1088 w 1206"/>
                <a:gd name="T109" fmla="*/ 305 h 957"/>
                <a:gd name="T110" fmla="*/ 1154 w 1206"/>
                <a:gd name="T111" fmla="*/ 225 h 957"/>
                <a:gd name="T112" fmla="*/ 1193 w 1206"/>
                <a:gd name="T113" fmla="*/ 210 h 957"/>
                <a:gd name="T114" fmla="*/ 268 w 1206"/>
                <a:gd name="T115" fmla="*/ 460 h 957"/>
                <a:gd name="T116" fmla="*/ 314 w 1206"/>
                <a:gd name="T117" fmla="*/ 443 h 957"/>
                <a:gd name="T118" fmla="*/ 415 w 1206"/>
                <a:gd name="T119" fmla="*/ 510 h 957"/>
                <a:gd name="T120" fmla="*/ 408 w 1206"/>
                <a:gd name="T121" fmla="*/ 442 h 957"/>
                <a:gd name="T122" fmla="*/ 411 w 1206"/>
                <a:gd name="T123" fmla="*/ 479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6" h="957">
                  <a:moveTo>
                    <a:pt x="1193" y="210"/>
                  </a:moveTo>
                  <a:cubicBezTo>
                    <a:pt x="1188" y="213"/>
                    <a:pt x="1185" y="207"/>
                    <a:pt x="1180" y="209"/>
                  </a:cubicBezTo>
                  <a:cubicBezTo>
                    <a:pt x="1178" y="214"/>
                    <a:pt x="1183" y="217"/>
                    <a:pt x="1181" y="220"/>
                  </a:cubicBezTo>
                  <a:cubicBezTo>
                    <a:pt x="1175" y="215"/>
                    <a:pt x="1179" y="207"/>
                    <a:pt x="1175" y="201"/>
                  </a:cubicBezTo>
                  <a:cubicBezTo>
                    <a:pt x="1173" y="197"/>
                    <a:pt x="1165" y="194"/>
                    <a:pt x="1159" y="190"/>
                  </a:cubicBezTo>
                  <a:cubicBezTo>
                    <a:pt x="1145" y="180"/>
                    <a:pt x="1132" y="161"/>
                    <a:pt x="1107" y="166"/>
                  </a:cubicBezTo>
                  <a:cubicBezTo>
                    <a:pt x="1104" y="162"/>
                    <a:pt x="1097" y="162"/>
                    <a:pt x="1091" y="161"/>
                  </a:cubicBezTo>
                  <a:cubicBezTo>
                    <a:pt x="1090" y="164"/>
                    <a:pt x="1089" y="166"/>
                    <a:pt x="1088" y="169"/>
                  </a:cubicBezTo>
                  <a:cubicBezTo>
                    <a:pt x="1092" y="170"/>
                    <a:pt x="1092" y="175"/>
                    <a:pt x="1093" y="178"/>
                  </a:cubicBezTo>
                  <a:cubicBezTo>
                    <a:pt x="1092" y="181"/>
                    <a:pt x="1089" y="183"/>
                    <a:pt x="1084" y="183"/>
                  </a:cubicBezTo>
                  <a:cubicBezTo>
                    <a:pt x="1083" y="175"/>
                    <a:pt x="1076" y="174"/>
                    <a:pt x="1074" y="168"/>
                  </a:cubicBezTo>
                  <a:cubicBezTo>
                    <a:pt x="1069" y="174"/>
                    <a:pt x="1056" y="172"/>
                    <a:pt x="1052" y="167"/>
                  </a:cubicBezTo>
                  <a:cubicBezTo>
                    <a:pt x="1050" y="168"/>
                    <a:pt x="1046" y="171"/>
                    <a:pt x="1042" y="169"/>
                  </a:cubicBezTo>
                  <a:cubicBezTo>
                    <a:pt x="1039" y="170"/>
                    <a:pt x="1038" y="174"/>
                    <a:pt x="1036" y="176"/>
                  </a:cubicBezTo>
                  <a:cubicBezTo>
                    <a:pt x="1036" y="173"/>
                    <a:pt x="1036" y="170"/>
                    <a:pt x="1035" y="169"/>
                  </a:cubicBezTo>
                  <a:cubicBezTo>
                    <a:pt x="1034" y="167"/>
                    <a:pt x="1028" y="169"/>
                    <a:pt x="1028" y="166"/>
                  </a:cubicBezTo>
                  <a:cubicBezTo>
                    <a:pt x="1029" y="163"/>
                    <a:pt x="1029" y="160"/>
                    <a:pt x="1029" y="158"/>
                  </a:cubicBezTo>
                  <a:cubicBezTo>
                    <a:pt x="1026" y="139"/>
                    <a:pt x="1000" y="146"/>
                    <a:pt x="985" y="150"/>
                  </a:cubicBezTo>
                  <a:cubicBezTo>
                    <a:pt x="983" y="140"/>
                    <a:pt x="974" y="138"/>
                    <a:pt x="967" y="133"/>
                  </a:cubicBezTo>
                  <a:cubicBezTo>
                    <a:pt x="969" y="131"/>
                    <a:pt x="971" y="130"/>
                    <a:pt x="972" y="128"/>
                  </a:cubicBezTo>
                  <a:cubicBezTo>
                    <a:pt x="969" y="123"/>
                    <a:pt x="962" y="122"/>
                    <a:pt x="954" y="122"/>
                  </a:cubicBezTo>
                  <a:cubicBezTo>
                    <a:pt x="951" y="126"/>
                    <a:pt x="950" y="132"/>
                    <a:pt x="943" y="133"/>
                  </a:cubicBezTo>
                  <a:cubicBezTo>
                    <a:pt x="945" y="130"/>
                    <a:pt x="950" y="130"/>
                    <a:pt x="949" y="123"/>
                  </a:cubicBezTo>
                  <a:cubicBezTo>
                    <a:pt x="948" y="121"/>
                    <a:pt x="946" y="125"/>
                    <a:pt x="945" y="122"/>
                  </a:cubicBezTo>
                  <a:cubicBezTo>
                    <a:pt x="946" y="121"/>
                    <a:pt x="948" y="120"/>
                    <a:pt x="948" y="117"/>
                  </a:cubicBezTo>
                  <a:cubicBezTo>
                    <a:pt x="937" y="118"/>
                    <a:pt x="931" y="113"/>
                    <a:pt x="922" y="111"/>
                  </a:cubicBezTo>
                  <a:cubicBezTo>
                    <a:pt x="921" y="119"/>
                    <a:pt x="908" y="115"/>
                    <a:pt x="908" y="124"/>
                  </a:cubicBezTo>
                  <a:cubicBezTo>
                    <a:pt x="909" y="126"/>
                    <a:pt x="912" y="123"/>
                    <a:pt x="913" y="125"/>
                  </a:cubicBezTo>
                  <a:cubicBezTo>
                    <a:pt x="911" y="129"/>
                    <a:pt x="915" y="134"/>
                    <a:pt x="911" y="136"/>
                  </a:cubicBezTo>
                  <a:cubicBezTo>
                    <a:pt x="908" y="137"/>
                    <a:pt x="910" y="132"/>
                    <a:pt x="905" y="133"/>
                  </a:cubicBezTo>
                  <a:cubicBezTo>
                    <a:pt x="901" y="148"/>
                    <a:pt x="900" y="137"/>
                    <a:pt x="890" y="134"/>
                  </a:cubicBezTo>
                  <a:cubicBezTo>
                    <a:pt x="886" y="135"/>
                    <a:pt x="886" y="139"/>
                    <a:pt x="882" y="139"/>
                  </a:cubicBezTo>
                  <a:cubicBezTo>
                    <a:pt x="876" y="139"/>
                    <a:pt x="875" y="133"/>
                    <a:pt x="871" y="129"/>
                  </a:cubicBezTo>
                  <a:cubicBezTo>
                    <a:pt x="867" y="135"/>
                    <a:pt x="867" y="146"/>
                    <a:pt x="861" y="150"/>
                  </a:cubicBezTo>
                  <a:cubicBezTo>
                    <a:pt x="850" y="143"/>
                    <a:pt x="851" y="124"/>
                    <a:pt x="835" y="121"/>
                  </a:cubicBezTo>
                  <a:cubicBezTo>
                    <a:pt x="839" y="116"/>
                    <a:pt x="843" y="111"/>
                    <a:pt x="849" y="109"/>
                  </a:cubicBezTo>
                  <a:cubicBezTo>
                    <a:pt x="849" y="104"/>
                    <a:pt x="846" y="102"/>
                    <a:pt x="844" y="99"/>
                  </a:cubicBezTo>
                  <a:cubicBezTo>
                    <a:pt x="834" y="100"/>
                    <a:pt x="829" y="96"/>
                    <a:pt x="825" y="92"/>
                  </a:cubicBezTo>
                  <a:cubicBezTo>
                    <a:pt x="821" y="93"/>
                    <a:pt x="820" y="96"/>
                    <a:pt x="817" y="98"/>
                  </a:cubicBezTo>
                  <a:cubicBezTo>
                    <a:pt x="819" y="102"/>
                    <a:pt x="817" y="108"/>
                    <a:pt x="815" y="111"/>
                  </a:cubicBezTo>
                  <a:cubicBezTo>
                    <a:pt x="807" y="106"/>
                    <a:pt x="785" y="114"/>
                    <a:pt x="790" y="96"/>
                  </a:cubicBezTo>
                  <a:cubicBezTo>
                    <a:pt x="781" y="95"/>
                    <a:pt x="774" y="93"/>
                    <a:pt x="765" y="95"/>
                  </a:cubicBezTo>
                  <a:cubicBezTo>
                    <a:pt x="763" y="97"/>
                    <a:pt x="763" y="100"/>
                    <a:pt x="760" y="101"/>
                  </a:cubicBezTo>
                  <a:cubicBezTo>
                    <a:pt x="760" y="97"/>
                    <a:pt x="761" y="94"/>
                    <a:pt x="760" y="91"/>
                  </a:cubicBezTo>
                  <a:cubicBezTo>
                    <a:pt x="756" y="89"/>
                    <a:pt x="757" y="94"/>
                    <a:pt x="752" y="94"/>
                  </a:cubicBezTo>
                  <a:cubicBezTo>
                    <a:pt x="748" y="92"/>
                    <a:pt x="747" y="87"/>
                    <a:pt x="743" y="85"/>
                  </a:cubicBezTo>
                  <a:cubicBezTo>
                    <a:pt x="740" y="88"/>
                    <a:pt x="741" y="92"/>
                    <a:pt x="742" y="96"/>
                  </a:cubicBezTo>
                  <a:cubicBezTo>
                    <a:pt x="736" y="102"/>
                    <a:pt x="721" y="104"/>
                    <a:pt x="716" y="109"/>
                  </a:cubicBezTo>
                  <a:cubicBezTo>
                    <a:pt x="730" y="91"/>
                    <a:pt x="749" y="78"/>
                    <a:pt x="762" y="59"/>
                  </a:cubicBezTo>
                  <a:cubicBezTo>
                    <a:pt x="756" y="53"/>
                    <a:pt x="765" y="48"/>
                    <a:pt x="762" y="39"/>
                  </a:cubicBezTo>
                  <a:cubicBezTo>
                    <a:pt x="760" y="39"/>
                    <a:pt x="760" y="41"/>
                    <a:pt x="757" y="40"/>
                  </a:cubicBezTo>
                  <a:cubicBezTo>
                    <a:pt x="755" y="27"/>
                    <a:pt x="743" y="23"/>
                    <a:pt x="729" y="25"/>
                  </a:cubicBezTo>
                  <a:cubicBezTo>
                    <a:pt x="729" y="29"/>
                    <a:pt x="725" y="33"/>
                    <a:pt x="721" y="30"/>
                  </a:cubicBezTo>
                  <a:cubicBezTo>
                    <a:pt x="721" y="25"/>
                    <a:pt x="727" y="22"/>
                    <a:pt x="725" y="18"/>
                  </a:cubicBezTo>
                  <a:cubicBezTo>
                    <a:pt x="719" y="20"/>
                    <a:pt x="716" y="16"/>
                    <a:pt x="709" y="18"/>
                  </a:cubicBezTo>
                  <a:cubicBezTo>
                    <a:pt x="711" y="13"/>
                    <a:pt x="719" y="7"/>
                    <a:pt x="713" y="1"/>
                  </a:cubicBezTo>
                  <a:cubicBezTo>
                    <a:pt x="696" y="0"/>
                    <a:pt x="686" y="13"/>
                    <a:pt x="690" y="27"/>
                  </a:cubicBezTo>
                  <a:cubicBezTo>
                    <a:pt x="688" y="30"/>
                    <a:pt x="685" y="30"/>
                    <a:pt x="681" y="31"/>
                  </a:cubicBezTo>
                  <a:cubicBezTo>
                    <a:pt x="680" y="34"/>
                    <a:pt x="682" y="40"/>
                    <a:pt x="679" y="42"/>
                  </a:cubicBezTo>
                  <a:cubicBezTo>
                    <a:pt x="677" y="41"/>
                    <a:pt x="676" y="39"/>
                    <a:pt x="674" y="39"/>
                  </a:cubicBezTo>
                  <a:cubicBezTo>
                    <a:pt x="670" y="41"/>
                    <a:pt x="668" y="45"/>
                    <a:pt x="661" y="44"/>
                  </a:cubicBezTo>
                  <a:cubicBezTo>
                    <a:pt x="661" y="42"/>
                    <a:pt x="661" y="40"/>
                    <a:pt x="661" y="38"/>
                  </a:cubicBezTo>
                  <a:cubicBezTo>
                    <a:pt x="658" y="37"/>
                    <a:pt x="655" y="36"/>
                    <a:pt x="652" y="37"/>
                  </a:cubicBezTo>
                  <a:cubicBezTo>
                    <a:pt x="647" y="49"/>
                    <a:pt x="630" y="47"/>
                    <a:pt x="620" y="53"/>
                  </a:cubicBezTo>
                  <a:cubicBezTo>
                    <a:pt x="617" y="55"/>
                    <a:pt x="606" y="67"/>
                    <a:pt x="605" y="70"/>
                  </a:cubicBezTo>
                  <a:cubicBezTo>
                    <a:pt x="602" y="82"/>
                    <a:pt x="618" y="90"/>
                    <a:pt x="604" y="96"/>
                  </a:cubicBezTo>
                  <a:cubicBezTo>
                    <a:pt x="603" y="93"/>
                    <a:pt x="609" y="93"/>
                    <a:pt x="606" y="90"/>
                  </a:cubicBezTo>
                  <a:cubicBezTo>
                    <a:pt x="602" y="86"/>
                    <a:pt x="598" y="92"/>
                    <a:pt x="595" y="94"/>
                  </a:cubicBezTo>
                  <a:cubicBezTo>
                    <a:pt x="595" y="93"/>
                    <a:pt x="595" y="91"/>
                    <a:pt x="593" y="91"/>
                  </a:cubicBezTo>
                  <a:cubicBezTo>
                    <a:pt x="588" y="96"/>
                    <a:pt x="572" y="92"/>
                    <a:pt x="568" y="99"/>
                  </a:cubicBezTo>
                  <a:cubicBezTo>
                    <a:pt x="569" y="105"/>
                    <a:pt x="572" y="109"/>
                    <a:pt x="571" y="117"/>
                  </a:cubicBezTo>
                  <a:cubicBezTo>
                    <a:pt x="575" y="122"/>
                    <a:pt x="584" y="126"/>
                    <a:pt x="586" y="134"/>
                  </a:cubicBezTo>
                  <a:cubicBezTo>
                    <a:pt x="586" y="136"/>
                    <a:pt x="584" y="139"/>
                    <a:pt x="584" y="141"/>
                  </a:cubicBezTo>
                  <a:cubicBezTo>
                    <a:pt x="584" y="146"/>
                    <a:pt x="590" y="153"/>
                    <a:pt x="585" y="156"/>
                  </a:cubicBezTo>
                  <a:cubicBezTo>
                    <a:pt x="585" y="153"/>
                    <a:pt x="584" y="150"/>
                    <a:pt x="584" y="147"/>
                  </a:cubicBezTo>
                  <a:cubicBezTo>
                    <a:pt x="581" y="145"/>
                    <a:pt x="581" y="151"/>
                    <a:pt x="580" y="149"/>
                  </a:cubicBezTo>
                  <a:cubicBezTo>
                    <a:pt x="578" y="140"/>
                    <a:pt x="585" y="140"/>
                    <a:pt x="584" y="132"/>
                  </a:cubicBezTo>
                  <a:cubicBezTo>
                    <a:pt x="581" y="133"/>
                    <a:pt x="580" y="135"/>
                    <a:pt x="577" y="134"/>
                  </a:cubicBezTo>
                  <a:cubicBezTo>
                    <a:pt x="570" y="130"/>
                    <a:pt x="565" y="115"/>
                    <a:pt x="554" y="123"/>
                  </a:cubicBezTo>
                  <a:cubicBezTo>
                    <a:pt x="553" y="127"/>
                    <a:pt x="557" y="129"/>
                    <a:pt x="554" y="130"/>
                  </a:cubicBezTo>
                  <a:cubicBezTo>
                    <a:pt x="550" y="128"/>
                    <a:pt x="550" y="127"/>
                    <a:pt x="545" y="128"/>
                  </a:cubicBezTo>
                  <a:cubicBezTo>
                    <a:pt x="543" y="132"/>
                    <a:pt x="546" y="136"/>
                    <a:pt x="548" y="138"/>
                  </a:cubicBezTo>
                  <a:cubicBezTo>
                    <a:pt x="551" y="137"/>
                    <a:pt x="552" y="139"/>
                    <a:pt x="555" y="139"/>
                  </a:cubicBezTo>
                  <a:cubicBezTo>
                    <a:pt x="556" y="141"/>
                    <a:pt x="558" y="146"/>
                    <a:pt x="557" y="147"/>
                  </a:cubicBezTo>
                  <a:cubicBezTo>
                    <a:pt x="555" y="143"/>
                    <a:pt x="548" y="142"/>
                    <a:pt x="543" y="141"/>
                  </a:cubicBezTo>
                  <a:cubicBezTo>
                    <a:pt x="535" y="134"/>
                    <a:pt x="544" y="125"/>
                    <a:pt x="542" y="114"/>
                  </a:cubicBezTo>
                  <a:cubicBezTo>
                    <a:pt x="540" y="113"/>
                    <a:pt x="539" y="112"/>
                    <a:pt x="536" y="112"/>
                  </a:cubicBezTo>
                  <a:cubicBezTo>
                    <a:pt x="537" y="121"/>
                    <a:pt x="537" y="131"/>
                    <a:pt x="528" y="131"/>
                  </a:cubicBezTo>
                  <a:cubicBezTo>
                    <a:pt x="523" y="139"/>
                    <a:pt x="532" y="146"/>
                    <a:pt x="532" y="154"/>
                  </a:cubicBezTo>
                  <a:cubicBezTo>
                    <a:pt x="532" y="162"/>
                    <a:pt x="525" y="168"/>
                    <a:pt x="530" y="177"/>
                  </a:cubicBezTo>
                  <a:cubicBezTo>
                    <a:pt x="534" y="178"/>
                    <a:pt x="537" y="178"/>
                    <a:pt x="543" y="177"/>
                  </a:cubicBezTo>
                  <a:cubicBezTo>
                    <a:pt x="553" y="178"/>
                    <a:pt x="555" y="190"/>
                    <a:pt x="551" y="199"/>
                  </a:cubicBezTo>
                  <a:cubicBezTo>
                    <a:pt x="552" y="201"/>
                    <a:pt x="557" y="199"/>
                    <a:pt x="557" y="202"/>
                  </a:cubicBezTo>
                  <a:cubicBezTo>
                    <a:pt x="545" y="206"/>
                    <a:pt x="555" y="184"/>
                    <a:pt x="544" y="182"/>
                  </a:cubicBezTo>
                  <a:cubicBezTo>
                    <a:pt x="540" y="181"/>
                    <a:pt x="537" y="183"/>
                    <a:pt x="533" y="185"/>
                  </a:cubicBezTo>
                  <a:cubicBezTo>
                    <a:pt x="538" y="202"/>
                    <a:pt x="528" y="212"/>
                    <a:pt x="520" y="221"/>
                  </a:cubicBezTo>
                  <a:cubicBezTo>
                    <a:pt x="514" y="220"/>
                    <a:pt x="505" y="222"/>
                    <a:pt x="504" y="215"/>
                  </a:cubicBezTo>
                  <a:cubicBezTo>
                    <a:pt x="508" y="215"/>
                    <a:pt x="510" y="216"/>
                    <a:pt x="512" y="218"/>
                  </a:cubicBezTo>
                  <a:cubicBezTo>
                    <a:pt x="515" y="218"/>
                    <a:pt x="515" y="215"/>
                    <a:pt x="518" y="216"/>
                  </a:cubicBezTo>
                  <a:cubicBezTo>
                    <a:pt x="519" y="213"/>
                    <a:pt x="517" y="213"/>
                    <a:pt x="517" y="211"/>
                  </a:cubicBezTo>
                  <a:cubicBezTo>
                    <a:pt x="524" y="206"/>
                    <a:pt x="527" y="197"/>
                    <a:pt x="529" y="188"/>
                  </a:cubicBezTo>
                  <a:cubicBezTo>
                    <a:pt x="521" y="182"/>
                    <a:pt x="524" y="162"/>
                    <a:pt x="525" y="155"/>
                  </a:cubicBezTo>
                  <a:cubicBezTo>
                    <a:pt x="526" y="146"/>
                    <a:pt x="520" y="142"/>
                    <a:pt x="520" y="136"/>
                  </a:cubicBezTo>
                  <a:cubicBezTo>
                    <a:pt x="520" y="128"/>
                    <a:pt x="530" y="120"/>
                    <a:pt x="525" y="111"/>
                  </a:cubicBezTo>
                  <a:cubicBezTo>
                    <a:pt x="517" y="108"/>
                    <a:pt x="510" y="114"/>
                    <a:pt x="503" y="110"/>
                  </a:cubicBezTo>
                  <a:cubicBezTo>
                    <a:pt x="501" y="125"/>
                    <a:pt x="499" y="133"/>
                    <a:pt x="489" y="141"/>
                  </a:cubicBezTo>
                  <a:cubicBezTo>
                    <a:pt x="488" y="142"/>
                    <a:pt x="489" y="146"/>
                    <a:pt x="488" y="148"/>
                  </a:cubicBezTo>
                  <a:cubicBezTo>
                    <a:pt x="489" y="148"/>
                    <a:pt x="488" y="149"/>
                    <a:pt x="488" y="150"/>
                  </a:cubicBezTo>
                  <a:cubicBezTo>
                    <a:pt x="490" y="151"/>
                    <a:pt x="492" y="151"/>
                    <a:pt x="493" y="153"/>
                  </a:cubicBezTo>
                  <a:cubicBezTo>
                    <a:pt x="494" y="161"/>
                    <a:pt x="489" y="162"/>
                    <a:pt x="488" y="168"/>
                  </a:cubicBezTo>
                  <a:cubicBezTo>
                    <a:pt x="489" y="171"/>
                    <a:pt x="496" y="169"/>
                    <a:pt x="497" y="173"/>
                  </a:cubicBezTo>
                  <a:cubicBezTo>
                    <a:pt x="494" y="177"/>
                    <a:pt x="498" y="182"/>
                    <a:pt x="502" y="183"/>
                  </a:cubicBezTo>
                  <a:cubicBezTo>
                    <a:pt x="501" y="186"/>
                    <a:pt x="500" y="189"/>
                    <a:pt x="498" y="191"/>
                  </a:cubicBezTo>
                  <a:cubicBezTo>
                    <a:pt x="488" y="179"/>
                    <a:pt x="476" y="167"/>
                    <a:pt x="455" y="166"/>
                  </a:cubicBezTo>
                  <a:cubicBezTo>
                    <a:pt x="454" y="168"/>
                    <a:pt x="452" y="169"/>
                    <a:pt x="451" y="172"/>
                  </a:cubicBezTo>
                  <a:cubicBezTo>
                    <a:pt x="453" y="175"/>
                    <a:pt x="456" y="180"/>
                    <a:pt x="454" y="185"/>
                  </a:cubicBezTo>
                  <a:cubicBezTo>
                    <a:pt x="448" y="183"/>
                    <a:pt x="450" y="189"/>
                    <a:pt x="447" y="190"/>
                  </a:cubicBezTo>
                  <a:cubicBezTo>
                    <a:pt x="445" y="187"/>
                    <a:pt x="449" y="181"/>
                    <a:pt x="442" y="180"/>
                  </a:cubicBezTo>
                  <a:cubicBezTo>
                    <a:pt x="438" y="181"/>
                    <a:pt x="438" y="186"/>
                    <a:pt x="434" y="187"/>
                  </a:cubicBezTo>
                  <a:cubicBezTo>
                    <a:pt x="427" y="184"/>
                    <a:pt x="421" y="186"/>
                    <a:pt x="419" y="192"/>
                  </a:cubicBezTo>
                  <a:cubicBezTo>
                    <a:pt x="418" y="189"/>
                    <a:pt x="414" y="196"/>
                    <a:pt x="413" y="192"/>
                  </a:cubicBezTo>
                  <a:cubicBezTo>
                    <a:pt x="415" y="191"/>
                    <a:pt x="415" y="187"/>
                    <a:pt x="415" y="182"/>
                  </a:cubicBezTo>
                  <a:cubicBezTo>
                    <a:pt x="410" y="179"/>
                    <a:pt x="409" y="186"/>
                    <a:pt x="407" y="189"/>
                  </a:cubicBezTo>
                  <a:cubicBezTo>
                    <a:pt x="406" y="188"/>
                    <a:pt x="406" y="186"/>
                    <a:pt x="405" y="185"/>
                  </a:cubicBezTo>
                  <a:cubicBezTo>
                    <a:pt x="398" y="192"/>
                    <a:pt x="389" y="196"/>
                    <a:pt x="380" y="201"/>
                  </a:cubicBezTo>
                  <a:cubicBezTo>
                    <a:pt x="379" y="204"/>
                    <a:pt x="379" y="209"/>
                    <a:pt x="378" y="212"/>
                  </a:cubicBezTo>
                  <a:cubicBezTo>
                    <a:pt x="370" y="216"/>
                    <a:pt x="366" y="211"/>
                    <a:pt x="364" y="204"/>
                  </a:cubicBezTo>
                  <a:cubicBezTo>
                    <a:pt x="365" y="201"/>
                    <a:pt x="369" y="201"/>
                    <a:pt x="374" y="201"/>
                  </a:cubicBezTo>
                  <a:cubicBezTo>
                    <a:pt x="372" y="191"/>
                    <a:pt x="366" y="186"/>
                    <a:pt x="357" y="187"/>
                  </a:cubicBezTo>
                  <a:cubicBezTo>
                    <a:pt x="356" y="193"/>
                    <a:pt x="360" y="201"/>
                    <a:pt x="355" y="206"/>
                  </a:cubicBezTo>
                  <a:cubicBezTo>
                    <a:pt x="360" y="210"/>
                    <a:pt x="359" y="217"/>
                    <a:pt x="357" y="224"/>
                  </a:cubicBezTo>
                  <a:cubicBezTo>
                    <a:pt x="354" y="221"/>
                    <a:pt x="351" y="218"/>
                    <a:pt x="346" y="218"/>
                  </a:cubicBezTo>
                  <a:cubicBezTo>
                    <a:pt x="344" y="225"/>
                    <a:pt x="337" y="226"/>
                    <a:pt x="333" y="231"/>
                  </a:cubicBezTo>
                  <a:cubicBezTo>
                    <a:pt x="331" y="238"/>
                    <a:pt x="336" y="239"/>
                    <a:pt x="336" y="244"/>
                  </a:cubicBezTo>
                  <a:cubicBezTo>
                    <a:pt x="327" y="246"/>
                    <a:pt x="322" y="240"/>
                    <a:pt x="316" y="237"/>
                  </a:cubicBezTo>
                  <a:cubicBezTo>
                    <a:pt x="310" y="242"/>
                    <a:pt x="318" y="250"/>
                    <a:pt x="322" y="250"/>
                  </a:cubicBezTo>
                  <a:cubicBezTo>
                    <a:pt x="322" y="251"/>
                    <a:pt x="322" y="252"/>
                    <a:pt x="322" y="253"/>
                  </a:cubicBezTo>
                  <a:cubicBezTo>
                    <a:pt x="314" y="256"/>
                    <a:pt x="312" y="248"/>
                    <a:pt x="305" y="247"/>
                  </a:cubicBezTo>
                  <a:cubicBezTo>
                    <a:pt x="306" y="242"/>
                    <a:pt x="303" y="239"/>
                    <a:pt x="302" y="235"/>
                  </a:cubicBezTo>
                  <a:cubicBezTo>
                    <a:pt x="311" y="223"/>
                    <a:pt x="290" y="219"/>
                    <a:pt x="291" y="211"/>
                  </a:cubicBezTo>
                  <a:cubicBezTo>
                    <a:pt x="294" y="211"/>
                    <a:pt x="294" y="214"/>
                    <a:pt x="296" y="216"/>
                  </a:cubicBezTo>
                  <a:cubicBezTo>
                    <a:pt x="308" y="223"/>
                    <a:pt x="341" y="234"/>
                    <a:pt x="343" y="211"/>
                  </a:cubicBezTo>
                  <a:cubicBezTo>
                    <a:pt x="343" y="208"/>
                    <a:pt x="339" y="205"/>
                    <a:pt x="341" y="201"/>
                  </a:cubicBezTo>
                  <a:cubicBezTo>
                    <a:pt x="324" y="194"/>
                    <a:pt x="319" y="172"/>
                    <a:pt x="296" y="175"/>
                  </a:cubicBezTo>
                  <a:cubicBezTo>
                    <a:pt x="295" y="170"/>
                    <a:pt x="288" y="172"/>
                    <a:pt x="290" y="164"/>
                  </a:cubicBezTo>
                  <a:cubicBezTo>
                    <a:pt x="286" y="163"/>
                    <a:pt x="287" y="167"/>
                    <a:pt x="283" y="167"/>
                  </a:cubicBezTo>
                  <a:cubicBezTo>
                    <a:pt x="281" y="164"/>
                    <a:pt x="278" y="166"/>
                    <a:pt x="275" y="166"/>
                  </a:cubicBezTo>
                  <a:cubicBezTo>
                    <a:pt x="276" y="163"/>
                    <a:pt x="269" y="163"/>
                    <a:pt x="272" y="161"/>
                  </a:cubicBezTo>
                  <a:cubicBezTo>
                    <a:pt x="277" y="162"/>
                    <a:pt x="279" y="159"/>
                    <a:pt x="282" y="158"/>
                  </a:cubicBezTo>
                  <a:cubicBezTo>
                    <a:pt x="281" y="151"/>
                    <a:pt x="273" y="151"/>
                    <a:pt x="269" y="146"/>
                  </a:cubicBezTo>
                  <a:cubicBezTo>
                    <a:pt x="267" y="148"/>
                    <a:pt x="268" y="151"/>
                    <a:pt x="265" y="151"/>
                  </a:cubicBezTo>
                  <a:cubicBezTo>
                    <a:pt x="265" y="148"/>
                    <a:pt x="267" y="147"/>
                    <a:pt x="267" y="144"/>
                  </a:cubicBezTo>
                  <a:cubicBezTo>
                    <a:pt x="259" y="142"/>
                    <a:pt x="260" y="149"/>
                    <a:pt x="258" y="153"/>
                  </a:cubicBezTo>
                  <a:cubicBezTo>
                    <a:pt x="258" y="149"/>
                    <a:pt x="257" y="149"/>
                    <a:pt x="258" y="145"/>
                  </a:cubicBezTo>
                  <a:cubicBezTo>
                    <a:pt x="252" y="147"/>
                    <a:pt x="252" y="153"/>
                    <a:pt x="249" y="157"/>
                  </a:cubicBezTo>
                  <a:cubicBezTo>
                    <a:pt x="248" y="151"/>
                    <a:pt x="252" y="150"/>
                    <a:pt x="253" y="145"/>
                  </a:cubicBezTo>
                  <a:cubicBezTo>
                    <a:pt x="243" y="146"/>
                    <a:pt x="240" y="154"/>
                    <a:pt x="236" y="160"/>
                  </a:cubicBezTo>
                  <a:cubicBezTo>
                    <a:pt x="234" y="159"/>
                    <a:pt x="234" y="157"/>
                    <a:pt x="230" y="158"/>
                  </a:cubicBezTo>
                  <a:cubicBezTo>
                    <a:pt x="230" y="159"/>
                    <a:pt x="230" y="162"/>
                    <a:pt x="229" y="163"/>
                  </a:cubicBezTo>
                  <a:cubicBezTo>
                    <a:pt x="228" y="162"/>
                    <a:pt x="227" y="162"/>
                    <a:pt x="225" y="161"/>
                  </a:cubicBezTo>
                  <a:cubicBezTo>
                    <a:pt x="225" y="164"/>
                    <a:pt x="222" y="165"/>
                    <a:pt x="221" y="167"/>
                  </a:cubicBezTo>
                  <a:cubicBezTo>
                    <a:pt x="221" y="165"/>
                    <a:pt x="220" y="165"/>
                    <a:pt x="218" y="165"/>
                  </a:cubicBezTo>
                  <a:cubicBezTo>
                    <a:pt x="217" y="168"/>
                    <a:pt x="217" y="172"/>
                    <a:pt x="215" y="174"/>
                  </a:cubicBezTo>
                  <a:cubicBezTo>
                    <a:pt x="212" y="172"/>
                    <a:pt x="209" y="175"/>
                    <a:pt x="207" y="171"/>
                  </a:cubicBezTo>
                  <a:cubicBezTo>
                    <a:pt x="207" y="179"/>
                    <a:pt x="198" y="183"/>
                    <a:pt x="199" y="189"/>
                  </a:cubicBezTo>
                  <a:cubicBezTo>
                    <a:pt x="198" y="189"/>
                    <a:pt x="197" y="189"/>
                    <a:pt x="197" y="190"/>
                  </a:cubicBezTo>
                  <a:cubicBezTo>
                    <a:pt x="198" y="190"/>
                    <a:pt x="198" y="195"/>
                    <a:pt x="197" y="195"/>
                  </a:cubicBezTo>
                  <a:cubicBezTo>
                    <a:pt x="195" y="195"/>
                    <a:pt x="196" y="192"/>
                    <a:pt x="193" y="193"/>
                  </a:cubicBezTo>
                  <a:cubicBezTo>
                    <a:pt x="193" y="197"/>
                    <a:pt x="192" y="199"/>
                    <a:pt x="192" y="202"/>
                  </a:cubicBezTo>
                  <a:cubicBezTo>
                    <a:pt x="186" y="200"/>
                    <a:pt x="187" y="210"/>
                    <a:pt x="181" y="211"/>
                  </a:cubicBezTo>
                  <a:cubicBezTo>
                    <a:pt x="180" y="213"/>
                    <a:pt x="182" y="213"/>
                    <a:pt x="182" y="215"/>
                  </a:cubicBezTo>
                  <a:cubicBezTo>
                    <a:pt x="179" y="214"/>
                    <a:pt x="180" y="214"/>
                    <a:pt x="178" y="216"/>
                  </a:cubicBezTo>
                  <a:cubicBezTo>
                    <a:pt x="176" y="220"/>
                    <a:pt x="179" y="219"/>
                    <a:pt x="179" y="222"/>
                  </a:cubicBezTo>
                  <a:cubicBezTo>
                    <a:pt x="175" y="225"/>
                    <a:pt x="171" y="232"/>
                    <a:pt x="174" y="237"/>
                  </a:cubicBezTo>
                  <a:cubicBezTo>
                    <a:pt x="170" y="236"/>
                    <a:pt x="167" y="243"/>
                    <a:pt x="168" y="246"/>
                  </a:cubicBezTo>
                  <a:cubicBezTo>
                    <a:pt x="158" y="243"/>
                    <a:pt x="160" y="262"/>
                    <a:pt x="151" y="260"/>
                  </a:cubicBezTo>
                  <a:cubicBezTo>
                    <a:pt x="150" y="261"/>
                    <a:pt x="150" y="264"/>
                    <a:pt x="149" y="265"/>
                  </a:cubicBezTo>
                  <a:cubicBezTo>
                    <a:pt x="147" y="265"/>
                    <a:pt x="145" y="266"/>
                    <a:pt x="142" y="266"/>
                  </a:cubicBezTo>
                  <a:cubicBezTo>
                    <a:pt x="142" y="272"/>
                    <a:pt x="137" y="273"/>
                    <a:pt x="132" y="277"/>
                  </a:cubicBezTo>
                  <a:cubicBezTo>
                    <a:pt x="133" y="279"/>
                    <a:pt x="136" y="280"/>
                    <a:pt x="131" y="280"/>
                  </a:cubicBezTo>
                  <a:cubicBezTo>
                    <a:pt x="130" y="290"/>
                    <a:pt x="132" y="294"/>
                    <a:pt x="131" y="300"/>
                  </a:cubicBezTo>
                  <a:cubicBezTo>
                    <a:pt x="132" y="302"/>
                    <a:pt x="133" y="300"/>
                    <a:pt x="135" y="301"/>
                  </a:cubicBezTo>
                  <a:cubicBezTo>
                    <a:pt x="133" y="304"/>
                    <a:pt x="131" y="305"/>
                    <a:pt x="131" y="310"/>
                  </a:cubicBezTo>
                  <a:cubicBezTo>
                    <a:pt x="132" y="312"/>
                    <a:pt x="133" y="311"/>
                    <a:pt x="135" y="312"/>
                  </a:cubicBezTo>
                  <a:cubicBezTo>
                    <a:pt x="132" y="314"/>
                    <a:pt x="133" y="316"/>
                    <a:pt x="133" y="319"/>
                  </a:cubicBezTo>
                  <a:cubicBezTo>
                    <a:pt x="137" y="320"/>
                    <a:pt x="138" y="324"/>
                    <a:pt x="141" y="325"/>
                  </a:cubicBezTo>
                  <a:cubicBezTo>
                    <a:pt x="154" y="326"/>
                    <a:pt x="155" y="315"/>
                    <a:pt x="164" y="312"/>
                  </a:cubicBezTo>
                  <a:cubicBezTo>
                    <a:pt x="166" y="325"/>
                    <a:pt x="179" y="340"/>
                    <a:pt x="170" y="348"/>
                  </a:cubicBezTo>
                  <a:cubicBezTo>
                    <a:pt x="170" y="347"/>
                    <a:pt x="170" y="345"/>
                    <a:pt x="169" y="345"/>
                  </a:cubicBezTo>
                  <a:cubicBezTo>
                    <a:pt x="167" y="348"/>
                    <a:pt x="165" y="349"/>
                    <a:pt x="166" y="354"/>
                  </a:cubicBezTo>
                  <a:cubicBezTo>
                    <a:pt x="168" y="355"/>
                    <a:pt x="170" y="356"/>
                    <a:pt x="172" y="356"/>
                  </a:cubicBezTo>
                  <a:cubicBezTo>
                    <a:pt x="174" y="352"/>
                    <a:pt x="182" y="353"/>
                    <a:pt x="185" y="352"/>
                  </a:cubicBezTo>
                  <a:cubicBezTo>
                    <a:pt x="187" y="351"/>
                    <a:pt x="184" y="350"/>
                    <a:pt x="185" y="347"/>
                  </a:cubicBezTo>
                  <a:cubicBezTo>
                    <a:pt x="189" y="347"/>
                    <a:pt x="191" y="344"/>
                    <a:pt x="194" y="346"/>
                  </a:cubicBezTo>
                  <a:cubicBezTo>
                    <a:pt x="198" y="339"/>
                    <a:pt x="202" y="326"/>
                    <a:pt x="198" y="318"/>
                  </a:cubicBezTo>
                  <a:cubicBezTo>
                    <a:pt x="207" y="318"/>
                    <a:pt x="210" y="310"/>
                    <a:pt x="213" y="305"/>
                  </a:cubicBezTo>
                  <a:cubicBezTo>
                    <a:pt x="212" y="296"/>
                    <a:pt x="197" y="293"/>
                    <a:pt x="204" y="281"/>
                  </a:cubicBezTo>
                  <a:cubicBezTo>
                    <a:pt x="204" y="279"/>
                    <a:pt x="205" y="275"/>
                    <a:pt x="203" y="274"/>
                  </a:cubicBezTo>
                  <a:cubicBezTo>
                    <a:pt x="205" y="274"/>
                    <a:pt x="206" y="274"/>
                    <a:pt x="207" y="273"/>
                  </a:cubicBezTo>
                  <a:cubicBezTo>
                    <a:pt x="209" y="262"/>
                    <a:pt x="224" y="259"/>
                    <a:pt x="227" y="247"/>
                  </a:cubicBezTo>
                  <a:cubicBezTo>
                    <a:pt x="226" y="246"/>
                    <a:pt x="225" y="245"/>
                    <a:pt x="225" y="243"/>
                  </a:cubicBezTo>
                  <a:cubicBezTo>
                    <a:pt x="229" y="237"/>
                    <a:pt x="228" y="229"/>
                    <a:pt x="234" y="227"/>
                  </a:cubicBezTo>
                  <a:cubicBezTo>
                    <a:pt x="234" y="227"/>
                    <a:pt x="241" y="232"/>
                    <a:pt x="242" y="228"/>
                  </a:cubicBezTo>
                  <a:cubicBezTo>
                    <a:pt x="242" y="232"/>
                    <a:pt x="247" y="230"/>
                    <a:pt x="248" y="233"/>
                  </a:cubicBezTo>
                  <a:cubicBezTo>
                    <a:pt x="247" y="237"/>
                    <a:pt x="247" y="238"/>
                    <a:pt x="249" y="241"/>
                  </a:cubicBezTo>
                  <a:cubicBezTo>
                    <a:pt x="239" y="242"/>
                    <a:pt x="240" y="257"/>
                    <a:pt x="232" y="256"/>
                  </a:cubicBezTo>
                  <a:cubicBezTo>
                    <a:pt x="232" y="259"/>
                    <a:pt x="231" y="261"/>
                    <a:pt x="230" y="263"/>
                  </a:cubicBezTo>
                  <a:cubicBezTo>
                    <a:pt x="229" y="264"/>
                    <a:pt x="229" y="262"/>
                    <a:pt x="227" y="263"/>
                  </a:cubicBezTo>
                  <a:cubicBezTo>
                    <a:pt x="222" y="269"/>
                    <a:pt x="226" y="277"/>
                    <a:pt x="226" y="286"/>
                  </a:cubicBezTo>
                  <a:cubicBezTo>
                    <a:pt x="227" y="294"/>
                    <a:pt x="226" y="302"/>
                    <a:pt x="235" y="300"/>
                  </a:cubicBezTo>
                  <a:cubicBezTo>
                    <a:pt x="234" y="302"/>
                    <a:pt x="235" y="303"/>
                    <a:pt x="236" y="305"/>
                  </a:cubicBezTo>
                  <a:cubicBezTo>
                    <a:pt x="248" y="302"/>
                    <a:pt x="256" y="299"/>
                    <a:pt x="267" y="295"/>
                  </a:cubicBezTo>
                  <a:cubicBezTo>
                    <a:pt x="265" y="297"/>
                    <a:pt x="266" y="299"/>
                    <a:pt x="267" y="300"/>
                  </a:cubicBezTo>
                  <a:cubicBezTo>
                    <a:pt x="269" y="302"/>
                    <a:pt x="276" y="300"/>
                    <a:pt x="276" y="304"/>
                  </a:cubicBezTo>
                  <a:cubicBezTo>
                    <a:pt x="273" y="304"/>
                    <a:pt x="273" y="302"/>
                    <a:pt x="270" y="302"/>
                  </a:cubicBezTo>
                  <a:cubicBezTo>
                    <a:pt x="269" y="306"/>
                    <a:pt x="267" y="304"/>
                    <a:pt x="263" y="305"/>
                  </a:cubicBezTo>
                  <a:cubicBezTo>
                    <a:pt x="262" y="307"/>
                    <a:pt x="264" y="308"/>
                    <a:pt x="263" y="310"/>
                  </a:cubicBezTo>
                  <a:cubicBezTo>
                    <a:pt x="253" y="307"/>
                    <a:pt x="243" y="307"/>
                    <a:pt x="237" y="312"/>
                  </a:cubicBezTo>
                  <a:cubicBezTo>
                    <a:pt x="237" y="318"/>
                    <a:pt x="239" y="324"/>
                    <a:pt x="243" y="324"/>
                  </a:cubicBezTo>
                  <a:cubicBezTo>
                    <a:pt x="240" y="328"/>
                    <a:pt x="246" y="335"/>
                    <a:pt x="239" y="336"/>
                  </a:cubicBezTo>
                  <a:cubicBezTo>
                    <a:pt x="235" y="334"/>
                    <a:pt x="236" y="329"/>
                    <a:pt x="232" y="328"/>
                  </a:cubicBezTo>
                  <a:cubicBezTo>
                    <a:pt x="221" y="327"/>
                    <a:pt x="223" y="351"/>
                    <a:pt x="224" y="356"/>
                  </a:cubicBezTo>
                  <a:cubicBezTo>
                    <a:pt x="222" y="356"/>
                    <a:pt x="219" y="356"/>
                    <a:pt x="217" y="356"/>
                  </a:cubicBezTo>
                  <a:cubicBezTo>
                    <a:pt x="216" y="360"/>
                    <a:pt x="215" y="364"/>
                    <a:pt x="211" y="363"/>
                  </a:cubicBezTo>
                  <a:cubicBezTo>
                    <a:pt x="209" y="361"/>
                    <a:pt x="211" y="360"/>
                    <a:pt x="209" y="358"/>
                  </a:cubicBezTo>
                  <a:cubicBezTo>
                    <a:pt x="197" y="359"/>
                    <a:pt x="185" y="373"/>
                    <a:pt x="178" y="361"/>
                  </a:cubicBezTo>
                  <a:cubicBezTo>
                    <a:pt x="173" y="362"/>
                    <a:pt x="171" y="365"/>
                    <a:pt x="167" y="366"/>
                  </a:cubicBezTo>
                  <a:cubicBezTo>
                    <a:pt x="166" y="364"/>
                    <a:pt x="168" y="361"/>
                    <a:pt x="166" y="361"/>
                  </a:cubicBezTo>
                  <a:cubicBezTo>
                    <a:pt x="161" y="364"/>
                    <a:pt x="159" y="358"/>
                    <a:pt x="158" y="354"/>
                  </a:cubicBezTo>
                  <a:cubicBezTo>
                    <a:pt x="159" y="348"/>
                    <a:pt x="165" y="347"/>
                    <a:pt x="166" y="341"/>
                  </a:cubicBezTo>
                  <a:cubicBezTo>
                    <a:pt x="166" y="339"/>
                    <a:pt x="162" y="341"/>
                    <a:pt x="162" y="339"/>
                  </a:cubicBezTo>
                  <a:cubicBezTo>
                    <a:pt x="162" y="334"/>
                    <a:pt x="164" y="331"/>
                    <a:pt x="164" y="326"/>
                  </a:cubicBezTo>
                  <a:cubicBezTo>
                    <a:pt x="157" y="325"/>
                    <a:pt x="159" y="334"/>
                    <a:pt x="151" y="333"/>
                  </a:cubicBezTo>
                  <a:cubicBezTo>
                    <a:pt x="146" y="341"/>
                    <a:pt x="149" y="353"/>
                    <a:pt x="153" y="362"/>
                  </a:cubicBezTo>
                  <a:cubicBezTo>
                    <a:pt x="152" y="362"/>
                    <a:pt x="151" y="362"/>
                    <a:pt x="150" y="362"/>
                  </a:cubicBezTo>
                  <a:cubicBezTo>
                    <a:pt x="150" y="365"/>
                    <a:pt x="153" y="364"/>
                    <a:pt x="152" y="367"/>
                  </a:cubicBezTo>
                  <a:cubicBezTo>
                    <a:pt x="149" y="366"/>
                    <a:pt x="152" y="370"/>
                    <a:pt x="150" y="370"/>
                  </a:cubicBezTo>
                  <a:cubicBezTo>
                    <a:pt x="137" y="368"/>
                    <a:pt x="125" y="380"/>
                    <a:pt x="122" y="391"/>
                  </a:cubicBezTo>
                  <a:cubicBezTo>
                    <a:pt x="119" y="389"/>
                    <a:pt x="115" y="394"/>
                    <a:pt x="111" y="395"/>
                  </a:cubicBezTo>
                  <a:cubicBezTo>
                    <a:pt x="111" y="398"/>
                    <a:pt x="110" y="401"/>
                    <a:pt x="109" y="403"/>
                  </a:cubicBezTo>
                  <a:cubicBezTo>
                    <a:pt x="104" y="403"/>
                    <a:pt x="102" y="407"/>
                    <a:pt x="102" y="409"/>
                  </a:cubicBezTo>
                  <a:cubicBezTo>
                    <a:pt x="98" y="409"/>
                    <a:pt x="95" y="409"/>
                    <a:pt x="94" y="405"/>
                  </a:cubicBezTo>
                  <a:cubicBezTo>
                    <a:pt x="94" y="407"/>
                    <a:pt x="91" y="406"/>
                    <a:pt x="90" y="405"/>
                  </a:cubicBezTo>
                  <a:cubicBezTo>
                    <a:pt x="89" y="410"/>
                    <a:pt x="94" y="410"/>
                    <a:pt x="93" y="415"/>
                  </a:cubicBezTo>
                  <a:cubicBezTo>
                    <a:pt x="85" y="416"/>
                    <a:pt x="80" y="411"/>
                    <a:pt x="74" y="417"/>
                  </a:cubicBezTo>
                  <a:cubicBezTo>
                    <a:pt x="74" y="420"/>
                    <a:pt x="78" y="419"/>
                    <a:pt x="74" y="421"/>
                  </a:cubicBezTo>
                  <a:cubicBezTo>
                    <a:pt x="80" y="424"/>
                    <a:pt x="90" y="425"/>
                    <a:pt x="91" y="435"/>
                  </a:cubicBezTo>
                  <a:cubicBezTo>
                    <a:pt x="94" y="435"/>
                    <a:pt x="95" y="436"/>
                    <a:pt x="95" y="438"/>
                  </a:cubicBezTo>
                  <a:cubicBezTo>
                    <a:pt x="93" y="444"/>
                    <a:pt x="95" y="455"/>
                    <a:pt x="91" y="460"/>
                  </a:cubicBezTo>
                  <a:cubicBezTo>
                    <a:pt x="81" y="457"/>
                    <a:pt x="67" y="459"/>
                    <a:pt x="56" y="456"/>
                  </a:cubicBezTo>
                  <a:cubicBezTo>
                    <a:pt x="54" y="460"/>
                    <a:pt x="47" y="458"/>
                    <a:pt x="47" y="464"/>
                  </a:cubicBezTo>
                  <a:cubicBezTo>
                    <a:pt x="54" y="472"/>
                    <a:pt x="49" y="486"/>
                    <a:pt x="46" y="497"/>
                  </a:cubicBezTo>
                  <a:cubicBezTo>
                    <a:pt x="47" y="498"/>
                    <a:pt x="48" y="499"/>
                    <a:pt x="50" y="500"/>
                  </a:cubicBezTo>
                  <a:cubicBezTo>
                    <a:pt x="50" y="502"/>
                    <a:pt x="48" y="507"/>
                    <a:pt x="50" y="510"/>
                  </a:cubicBezTo>
                  <a:cubicBezTo>
                    <a:pt x="55" y="509"/>
                    <a:pt x="56" y="509"/>
                    <a:pt x="62" y="508"/>
                  </a:cubicBezTo>
                  <a:cubicBezTo>
                    <a:pt x="65" y="511"/>
                    <a:pt x="65" y="517"/>
                    <a:pt x="71" y="516"/>
                  </a:cubicBezTo>
                  <a:cubicBezTo>
                    <a:pt x="74" y="510"/>
                    <a:pt x="83" y="512"/>
                    <a:pt x="90" y="511"/>
                  </a:cubicBezTo>
                  <a:cubicBezTo>
                    <a:pt x="92" y="508"/>
                    <a:pt x="94" y="505"/>
                    <a:pt x="99" y="505"/>
                  </a:cubicBezTo>
                  <a:cubicBezTo>
                    <a:pt x="98" y="500"/>
                    <a:pt x="101" y="498"/>
                    <a:pt x="104" y="497"/>
                  </a:cubicBezTo>
                  <a:cubicBezTo>
                    <a:pt x="104" y="493"/>
                    <a:pt x="101" y="493"/>
                    <a:pt x="101" y="490"/>
                  </a:cubicBezTo>
                  <a:cubicBezTo>
                    <a:pt x="106" y="481"/>
                    <a:pt x="112" y="478"/>
                    <a:pt x="122" y="473"/>
                  </a:cubicBezTo>
                  <a:cubicBezTo>
                    <a:pt x="122" y="469"/>
                    <a:pt x="120" y="467"/>
                    <a:pt x="120" y="464"/>
                  </a:cubicBezTo>
                  <a:cubicBezTo>
                    <a:pt x="123" y="456"/>
                    <a:pt x="131" y="464"/>
                    <a:pt x="136" y="464"/>
                  </a:cubicBezTo>
                  <a:cubicBezTo>
                    <a:pt x="144" y="463"/>
                    <a:pt x="146" y="455"/>
                    <a:pt x="155" y="452"/>
                  </a:cubicBezTo>
                  <a:cubicBezTo>
                    <a:pt x="164" y="460"/>
                    <a:pt x="166" y="475"/>
                    <a:pt x="181" y="478"/>
                  </a:cubicBezTo>
                  <a:cubicBezTo>
                    <a:pt x="182" y="480"/>
                    <a:pt x="183" y="482"/>
                    <a:pt x="185" y="483"/>
                  </a:cubicBezTo>
                  <a:cubicBezTo>
                    <a:pt x="185" y="482"/>
                    <a:pt x="186" y="483"/>
                    <a:pt x="188" y="483"/>
                  </a:cubicBezTo>
                  <a:cubicBezTo>
                    <a:pt x="188" y="484"/>
                    <a:pt x="187" y="484"/>
                    <a:pt x="187" y="486"/>
                  </a:cubicBezTo>
                  <a:cubicBezTo>
                    <a:pt x="198" y="487"/>
                    <a:pt x="192" y="496"/>
                    <a:pt x="193" y="503"/>
                  </a:cubicBezTo>
                  <a:cubicBezTo>
                    <a:pt x="199" y="503"/>
                    <a:pt x="198" y="495"/>
                    <a:pt x="203" y="493"/>
                  </a:cubicBezTo>
                  <a:cubicBezTo>
                    <a:pt x="201" y="493"/>
                    <a:pt x="203" y="491"/>
                    <a:pt x="203" y="490"/>
                  </a:cubicBezTo>
                  <a:cubicBezTo>
                    <a:pt x="202" y="489"/>
                    <a:pt x="199" y="489"/>
                    <a:pt x="199" y="487"/>
                  </a:cubicBezTo>
                  <a:cubicBezTo>
                    <a:pt x="200" y="486"/>
                    <a:pt x="200" y="485"/>
                    <a:pt x="202" y="484"/>
                  </a:cubicBezTo>
                  <a:cubicBezTo>
                    <a:pt x="205" y="485"/>
                    <a:pt x="206" y="489"/>
                    <a:pt x="209" y="490"/>
                  </a:cubicBezTo>
                  <a:cubicBezTo>
                    <a:pt x="213" y="482"/>
                    <a:pt x="203" y="477"/>
                    <a:pt x="196" y="475"/>
                  </a:cubicBezTo>
                  <a:cubicBezTo>
                    <a:pt x="197" y="474"/>
                    <a:pt x="198" y="473"/>
                    <a:pt x="197" y="471"/>
                  </a:cubicBezTo>
                  <a:cubicBezTo>
                    <a:pt x="186" y="474"/>
                    <a:pt x="186" y="463"/>
                    <a:pt x="183" y="459"/>
                  </a:cubicBezTo>
                  <a:cubicBezTo>
                    <a:pt x="179" y="453"/>
                    <a:pt x="172" y="453"/>
                    <a:pt x="174" y="444"/>
                  </a:cubicBezTo>
                  <a:cubicBezTo>
                    <a:pt x="176" y="444"/>
                    <a:pt x="177" y="443"/>
                    <a:pt x="180" y="443"/>
                  </a:cubicBezTo>
                  <a:cubicBezTo>
                    <a:pt x="180" y="446"/>
                    <a:pt x="181" y="449"/>
                    <a:pt x="183" y="449"/>
                  </a:cubicBezTo>
                  <a:cubicBezTo>
                    <a:pt x="185" y="449"/>
                    <a:pt x="184" y="445"/>
                    <a:pt x="187" y="446"/>
                  </a:cubicBezTo>
                  <a:cubicBezTo>
                    <a:pt x="186" y="465"/>
                    <a:pt x="219" y="462"/>
                    <a:pt x="213" y="483"/>
                  </a:cubicBezTo>
                  <a:cubicBezTo>
                    <a:pt x="217" y="490"/>
                    <a:pt x="224" y="496"/>
                    <a:pt x="225" y="504"/>
                  </a:cubicBezTo>
                  <a:cubicBezTo>
                    <a:pt x="229" y="504"/>
                    <a:pt x="230" y="501"/>
                    <a:pt x="233" y="501"/>
                  </a:cubicBezTo>
                  <a:cubicBezTo>
                    <a:pt x="235" y="502"/>
                    <a:pt x="238" y="504"/>
                    <a:pt x="241" y="505"/>
                  </a:cubicBezTo>
                  <a:cubicBezTo>
                    <a:pt x="245" y="499"/>
                    <a:pt x="238" y="496"/>
                    <a:pt x="235" y="494"/>
                  </a:cubicBezTo>
                  <a:cubicBezTo>
                    <a:pt x="237" y="494"/>
                    <a:pt x="238" y="493"/>
                    <a:pt x="238" y="492"/>
                  </a:cubicBezTo>
                  <a:cubicBezTo>
                    <a:pt x="236" y="489"/>
                    <a:pt x="234" y="488"/>
                    <a:pt x="234" y="484"/>
                  </a:cubicBezTo>
                  <a:cubicBezTo>
                    <a:pt x="236" y="485"/>
                    <a:pt x="236" y="489"/>
                    <a:pt x="239" y="488"/>
                  </a:cubicBezTo>
                  <a:cubicBezTo>
                    <a:pt x="241" y="487"/>
                    <a:pt x="243" y="486"/>
                    <a:pt x="245" y="485"/>
                  </a:cubicBezTo>
                  <a:cubicBezTo>
                    <a:pt x="244" y="484"/>
                    <a:pt x="242" y="483"/>
                    <a:pt x="242" y="481"/>
                  </a:cubicBezTo>
                  <a:cubicBezTo>
                    <a:pt x="247" y="481"/>
                    <a:pt x="251" y="480"/>
                    <a:pt x="253" y="483"/>
                  </a:cubicBezTo>
                  <a:cubicBezTo>
                    <a:pt x="253" y="487"/>
                    <a:pt x="252" y="488"/>
                    <a:pt x="252" y="491"/>
                  </a:cubicBezTo>
                  <a:cubicBezTo>
                    <a:pt x="254" y="492"/>
                    <a:pt x="256" y="492"/>
                    <a:pt x="256" y="495"/>
                  </a:cubicBezTo>
                  <a:cubicBezTo>
                    <a:pt x="255" y="497"/>
                    <a:pt x="253" y="498"/>
                    <a:pt x="253" y="501"/>
                  </a:cubicBezTo>
                  <a:cubicBezTo>
                    <a:pt x="258" y="502"/>
                    <a:pt x="259" y="507"/>
                    <a:pt x="259" y="510"/>
                  </a:cubicBezTo>
                  <a:cubicBezTo>
                    <a:pt x="263" y="509"/>
                    <a:pt x="263" y="512"/>
                    <a:pt x="263" y="513"/>
                  </a:cubicBezTo>
                  <a:cubicBezTo>
                    <a:pt x="266" y="514"/>
                    <a:pt x="265" y="511"/>
                    <a:pt x="268" y="511"/>
                  </a:cubicBezTo>
                  <a:cubicBezTo>
                    <a:pt x="269" y="513"/>
                    <a:pt x="272" y="514"/>
                    <a:pt x="272" y="516"/>
                  </a:cubicBezTo>
                  <a:cubicBezTo>
                    <a:pt x="276" y="517"/>
                    <a:pt x="276" y="515"/>
                    <a:pt x="279" y="516"/>
                  </a:cubicBezTo>
                  <a:cubicBezTo>
                    <a:pt x="281" y="515"/>
                    <a:pt x="280" y="511"/>
                    <a:pt x="282" y="511"/>
                  </a:cubicBezTo>
                  <a:cubicBezTo>
                    <a:pt x="288" y="516"/>
                    <a:pt x="298" y="520"/>
                    <a:pt x="303" y="512"/>
                  </a:cubicBezTo>
                  <a:cubicBezTo>
                    <a:pt x="304" y="513"/>
                    <a:pt x="307" y="513"/>
                    <a:pt x="308" y="515"/>
                  </a:cubicBezTo>
                  <a:cubicBezTo>
                    <a:pt x="312" y="526"/>
                    <a:pt x="304" y="539"/>
                    <a:pt x="299" y="549"/>
                  </a:cubicBezTo>
                  <a:cubicBezTo>
                    <a:pt x="294" y="549"/>
                    <a:pt x="290" y="551"/>
                    <a:pt x="286" y="547"/>
                  </a:cubicBezTo>
                  <a:cubicBezTo>
                    <a:pt x="278" y="546"/>
                    <a:pt x="275" y="549"/>
                    <a:pt x="271" y="551"/>
                  </a:cubicBezTo>
                  <a:cubicBezTo>
                    <a:pt x="263" y="549"/>
                    <a:pt x="258" y="546"/>
                    <a:pt x="248" y="547"/>
                  </a:cubicBezTo>
                  <a:cubicBezTo>
                    <a:pt x="248" y="545"/>
                    <a:pt x="248" y="544"/>
                    <a:pt x="247" y="544"/>
                  </a:cubicBezTo>
                  <a:cubicBezTo>
                    <a:pt x="235" y="542"/>
                    <a:pt x="226" y="532"/>
                    <a:pt x="217" y="543"/>
                  </a:cubicBezTo>
                  <a:cubicBezTo>
                    <a:pt x="218" y="550"/>
                    <a:pt x="218" y="553"/>
                    <a:pt x="212" y="555"/>
                  </a:cubicBezTo>
                  <a:cubicBezTo>
                    <a:pt x="207" y="548"/>
                    <a:pt x="191" y="551"/>
                    <a:pt x="190" y="540"/>
                  </a:cubicBezTo>
                  <a:cubicBezTo>
                    <a:pt x="183" y="537"/>
                    <a:pt x="170" y="540"/>
                    <a:pt x="167" y="532"/>
                  </a:cubicBezTo>
                  <a:cubicBezTo>
                    <a:pt x="163" y="533"/>
                    <a:pt x="163" y="532"/>
                    <a:pt x="161" y="530"/>
                  </a:cubicBezTo>
                  <a:cubicBezTo>
                    <a:pt x="162" y="525"/>
                    <a:pt x="168" y="525"/>
                    <a:pt x="167" y="519"/>
                  </a:cubicBezTo>
                  <a:cubicBezTo>
                    <a:pt x="167" y="517"/>
                    <a:pt x="163" y="518"/>
                    <a:pt x="164" y="515"/>
                  </a:cubicBezTo>
                  <a:cubicBezTo>
                    <a:pt x="164" y="512"/>
                    <a:pt x="167" y="511"/>
                    <a:pt x="167" y="508"/>
                  </a:cubicBezTo>
                  <a:cubicBezTo>
                    <a:pt x="165" y="506"/>
                    <a:pt x="164" y="509"/>
                    <a:pt x="162" y="510"/>
                  </a:cubicBezTo>
                  <a:cubicBezTo>
                    <a:pt x="162" y="507"/>
                    <a:pt x="160" y="506"/>
                    <a:pt x="158" y="506"/>
                  </a:cubicBezTo>
                  <a:cubicBezTo>
                    <a:pt x="151" y="509"/>
                    <a:pt x="145" y="509"/>
                    <a:pt x="138" y="507"/>
                  </a:cubicBezTo>
                  <a:cubicBezTo>
                    <a:pt x="137" y="508"/>
                    <a:pt x="136" y="510"/>
                    <a:pt x="133" y="510"/>
                  </a:cubicBezTo>
                  <a:cubicBezTo>
                    <a:pt x="123" y="508"/>
                    <a:pt x="109" y="509"/>
                    <a:pt x="101" y="516"/>
                  </a:cubicBezTo>
                  <a:cubicBezTo>
                    <a:pt x="97" y="514"/>
                    <a:pt x="93" y="520"/>
                    <a:pt x="90" y="521"/>
                  </a:cubicBezTo>
                  <a:cubicBezTo>
                    <a:pt x="82" y="519"/>
                    <a:pt x="75" y="523"/>
                    <a:pt x="69" y="517"/>
                  </a:cubicBezTo>
                  <a:cubicBezTo>
                    <a:pt x="64" y="520"/>
                    <a:pt x="65" y="529"/>
                    <a:pt x="60" y="531"/>
                  </a:cubicBezTo>
                  <a:cubicBezTo>
                    <a:pt x="50" y="533"/>
                    <a:pt x="47" y="542"/>
                    <a:pt x="44" y="550"/>
                  </a:cubicBezTo>
                  <a:cubicBezTo>
                    <a:pt x="44" y="553"/>
                    <a:pt x="46" y="554"/>
                    <a:pt x="46" y="557"/>
                  </a:cubicBezTo>
                  <a:cubicBezTo>
                    <a:pt x="41" y="563"/>
                    <a:pt x="36" y="569"/>
                    <a:pt x="27" y="571"/>
                  </a:cubicBezTo>
                  <a:cubicBezTo>
                    <a:pt x="25" y="580"/>
                    <a:pt x="15" y="582"/>
                    <a:pt x="15" y="593"/>
                  </a:cubicBezTo>
                  <a:cubicBezTo>
                    <a:pt x="9" y="599"/>
                    <a:pt x="2" y="608"/>
                    <a:pt x="4" y="618"/>
                  </a:cubicBezTo>
                  <a:cubicBezTo>
                    <a:pt x="4" y="617"/>
                    <a:pt x="4" y="616"/>
                    <a:pt x="5" y="616"/>
                  </a:cubicBezTo>
                  <a:cubicBezTo>
                    <a:pt x="10" y="627"/>
                    <a:pt x="10" y="645"/>
                    <a:pt x="0" y="653"/>
                  </a:cubicBezTo>
                  <a:cubicBezTo>
                    <a:pt x="4" y="654"/>
                    <a:pt x="5" y="658"/>
                    <a:pt x="6" y="661"/>
                  </a:cubicBezTo>
                  <a:cubicBezTo>
                    <a:pt x="3" y="660"/>
                    <a:pt x="5" y="666"/>
                    <a:pt x="5" y="668"/>
                  </a:cubicBezTo>
                  <a:cubicBezTo>
                    <a:pt x="8" y="669"/>
                    <a:pt x="9" y="672"/>
                    <a:pt x="14" y="671"/>
                  </a:cubicBezTo>
                  <a:cubicBezTo>
                    <a:pt x="13" y="672"/>
                    <a:pt x="11" y="672"/>
                    <a:pt x="12" y="675"/>
                  </a:cubicBezTo>
                  <a:cubicBezTo>
                    <a:pt x="17" y="678"/>
                    <a:pt x="21" y="682"/>
                    <a:pt x="25" y="687"/>
                  </a:cubicBezTo>
                  <a:cubicBezTo>
                    <a:pt x="26" y="691"/>
                    <a:pt x="25" y="690"/>
                    <a:pt x="26" y="694"/>
                  </a:cubicBezTo>
                  <a:cubicBezTo>
                    <a:pt x="37" y="700"/>
                    <a:pt x="46" y="710"/>
                    <a:pt x="59" y="715"/>
                  </a:cubicBezTo>
                  <a:cubicBezTo>
                    <a:pt x="66" y="710"/>
                    <a:pt x="81" y="707"/>
                    <a:pt x="90" y="713"/>
                  </a:cubicBezTo>
                  <a:cubicBezTo>
                    <a:pt x="100" y="708"/>
                    <a:pt x="112" y="704"/>
                    <a:pt x="125" y="702"/>
                  </a:cubicBezTo>
                  <a:cubicBezTo>
                    <a:pt x="129" y="705"/>
                    <a:pt x="134" y="706"/>
                    <a:pt x="133" y="713"/>
                  </a:cubicBezTo>
                  <a:cubicBezTo>
                    <a:pt x="138" y="716"/>
                    <a:pt x="147" y="715"/>
                    <a:pt x="151" y="713"/>
                  </a:cubicBezTo>
                  <a:cubicBezTo>
                    <a:pt x="153" y="715"/>
                    <a:pt x="155" y="717"/>
                    <a:pt x="158" y="718"/>
                  </a:cubicBezTo>
                  <a:cubicBezTo>
                    <a:pt x="157" y="719"/>
                    <a:pt x="160" y="724"/>
                    <a:pt x="159" y="728"/>
                  </a:cubicBezTo>
                  <a:cubicBezTo>
                    <a:pt x="161" y="728"/>
                    <a:pt x="164" y="728"/>
                    <a:pt x="166" y="728"/>
                  </a:cubicBezTo>
                  <a:cubicBezTo>
                    <a:pt x="167" y="729"/>
                    <a:pt x="167" y="732"/>
                    <a:pt x="167" y="734"/>
                  </a:cubicBezTo>
                  <a:cubicBezTo>
                    <a:pt x="164" y="734"/>
                    <a:pt x="159" y="733"/>
                    <a:pt x="157" y="735"/>
                  </a:cubicBezTo>
                  <a:cubicBezTo>
                    <a:pt x="157" y="736"/>
                    <a:pt x="156" y="736"/>
                    <a:pt x="155" y="737"/>
                  </a:cubicBezTo>
                  <a:cubicBezTo>
                    <a:pt x="156" y="738"/>
                    <a:pt x="157" y="738"/>
                    <a:pt x="158" y="739"/>
                  </a:cubicBezTo>
                  <a:cubicBezTo>
                    <a:pt x="155" y="740"/>
                    <a:pt x="155" y="744"/>
                    <a:pt x="153" y="746"/>
                  </a:cubicBezTo>
                  <a:cubicBezTo>
                    <a:pt x="157" y="748"/>
                    <a:pt x="154" y="750"/>
                    <a:pt x="155" y="752"/>
                  </a:cubicBezTo>
                  <a:cubicBezTo>
                    <a:pt x="156" y="754"/>
                    <a:pt x="158" y="754"/>
                    <a:pt x="160" y="755"/>
                  </a:cubicBezTo>
                  <a:cubicBezTo>
                    <a:pt x="163" y="758"/>
                    <a:pt x="167" y="763"/>
                    <a:pt x="169" y="766"/>
                  </a:cubicBezTo>
                  <a:cubicBezTo>
                    <a:pt x="172" y="770"/>
                    <a:pt x="171" y="773"/>
                    <a:pt x="173" y="776"/>
                  </a:cubicBezTo>
                  <a:cubicBezTo>
                    <a:pt x="175" y="781"/>
                    <a:pt x="179" y="784"/>
                    <a:pt x="179" y="790"/>
                  </a:cubicBezTo>
                  <a:cubicBezTo>
                    <a:pt x="180" y="793"/>
                    <a:pt x="177" y="792"/>
                    <a:pt x="178" y="795"/>
                  </a:cubicBezTo>
                  <a:cubicBezTo>
                    <a:pt x="189" y="808"/>
                    <a:pt x="172" y="814"/>
                    <a:pt x="173" y="829"/>
                  </a:cubicBezTo>
                  <a:cubicBezTo>
                    <a:pt x="171" y="831"/>
                    <a:pt x="170" y="832"/>
                    <a:pt x="169" y="835"/>
                  </a:cubicBezTo>
                  <a:cubicBezTo>
                    <a:pt x="169" y="854"/>
                    <a:pt x="180" y="862"/>
                    <a:pt x="186" y="875"/>
                  </a:cubicBezTo>
                  <a:cubicBezTo>
                    <a:pt x="183" y="901"/>
                    <a:pt x="201" y="917"/>
                    <a:pt x="207" y="940"/>
                  </a:cubicBezTo>
                  <a:cubicBezTo>
                    <a:pt x="208" y="942"/>
                    <a:pt x="204" y="941"/>
                    <a:pt x="205" y="943"/>
                  </a:cubicBezTo>
                  <a:cubicBezTo>
                    <a:pt x="207" y="946"/>
                    <a:pt x="209" y="948"/>
                    <a:pt x="207" y="952"/>
                  </a:cubicBezTo>
                  <a:cubicBezTo>
                    <a:pt x="212" y="954"/>
                    <a:pt x="213" y="954"/>
                    <a:pt x="216" y="957"/>
                  </a:cubicBezTo>
                  <a:cubicBezTo>
                    <a:pt x="225" y="954"/>
                    <a:pt x="237" y="949"/>
                    <a:pt x="244" y="953"/>
                  </a:cubicBezTo>
                  <a:cubicBezTo>
                    <a:pt x="248" y="950"/>
                    <a:pt x="252" y="952"/>
                    <a:pt x="257" y="950"/>
                  </a:cubicBezTo>
                  <a:cubicBezTo>
                    <a:pt x="272" y="944"/>
                    <a:pt x="278" y="924"/>
                    <a:pt x="291" y="915"/>
                  </a:cubicBezTo>
                  <a:cubicBezTo>
                    <a:pt x="291" y="910"/>
                    <a:pt x="294" y="904"/>
                    <a:pt x="294" y="899"/>
                  </a:cubicBezTo>
                  <a:cubicBezTo>
                    <a:pt x="294" y="897"/>
                    <a:pt x="291" y="898"/>
                    <a:pt x="291" y="896"/>
                  </a:cubicBezTo>
                  <a:cubicBezTo>
                    <a:pt x="296" y="891"/>
                    <a:pt x="305" y="890"/>
                    <a:pt x="309" y="885"/>
                  </a:cubicBezTo>
                  <a:cubicBezTo>
                    <a:pt x="309" y="875"/>
                    <a:pt x="307" y="867"/>
                    <a:pt x="304" y="860"/>
                  </a:cubicBezTo>
                  <a:cubicBezTo>
                    <a:pt x="308" y="856"/>
                    <a:pt x="312" y="849"/>
                    <a:pt x="319" y="844"/>
                  </a:cubicBezTo>
                  <a:cubicBezTo>
                    <a:pt x="327" y="840"/>
                    <a:pt x="335" y="838"/>
                    <a:pt x="338" y="831"/>
                  </a:cubicBezTo>
                  <a:cubicBezTo>
                    <a:pt x="342" y="823"/>
                    <a:pt x="335" y="816"/>
                    <a:pt x="337" y="807"/>
                  </a:cubicBezTo>
                  <a:cubicBezTo>
                    <a:pt x="337" y="805"/>
                    <a:pt x="339" y="804"/>
                    <a:pt x="338" y="802"/>
                  </a:cubicBezTo>
                  <a:cubicBezTo>
                    <a:pt x="334" y="799"/>
                    <a:pt x="331" y="796"/>
                    <a:pt x="331" y="789"/>
                  </a:cubicBezTo>
                  <a:cubicBezTo>
                    <a:pt x="331" y="787"/>
                    <a:pt x="333" y="782"/>
                    <a:pt x="333" y="781"/>
                  </a:cubicBezTo>
                  <a:cubicBezTo>
                    <a:pt x="332" y="778"/>
                    <a:pt x="329" y="778"/>
                    <a:pt x="329" y="775"/>
                  </a:cubicBezTo>
                  <a:cubicBezTo>
                    <a:pt x="328" y="770"/>
                    <a:pt x="331" y="769"/>
                    <a:pt x="333" y="767"/>
                  </a:cubicBezTo>
                  <a:cubicBezTo>
                    <a:pt x="338" y="759"/>
                    <a:pt x="337" y="754"/>
                    <a:pt x="344" y="752"/>
                  </a:cubicBezTo>
                  <a:cubicBezTo>
                    <a:pt x="347" y="738"/>
                    <a:pt x="362" y="735"/>
                    <a:pt x="371" y="726"/>
                  </a:cubicBezTo>
                  <a:cubicBezTo>
                    <a:pt x="380" y="718"/>
                    <a:pt x="386" y="704"/>
                    <a:pt x="392" y="693"/>
                  </a:cubicBezTo>
                  <a:cubicBezTo>
                    <a:pt x="396" y="686"/>
                    <a:pt x="402" y="678"/>
                    <a:pt x="399" y="670"/>
                  </a:cubicBezTo>
                  <a:cubicBezTo>
                    <a:pt x="385" y="675"/>
                    <a:pt x="374" y="675"/>
                    <a:pt x="359" y="679"/>
                  </a:cubicBezTo>
                  <a:cubicBezTo>
                    <a:pt x="357" y="675"/>
                    <a:pt x="355" y="673"/>
                    <a:pt x="351" y="671"/>
                  </a:cubicBezTo>
                  <a:cubicBezTo>
                    <a:pt x="352" y="670"/>
                    <a:pt x="355" y="671"/>
                    <a:pt x="355" y="668"/>
                  </a:cubicBezTo>
                  <a:cubicBezTo>
                    <a:pt x="353" y="664"/>
                    <a:pt x="348" y="664"/>
                    <a:pt x="347" y="658"/>
                  </a:cubicBezTo>
                  <a:cubicBezTo>
                    <a:pt x="341" y="658"/>
                    <a:pt x="337" y="647"/>
                    <a:pt x="333" y="650"/>
                  </a:cubicBezTo>
                  <a:cubicBezTo>
                    <a:pt x="329" y="641"/>
                    <a:pt x="328" y="631"/>
                    <a:pt x="319" y="627"/>
                  </a:cubicBezTo>
                  <a:cubicBezTo>
                    <a:pt x="319" y="616"/>
                    <a:pt x="317" y="606"/>
                    <a:pt x="310" y="602"/>
                  </a:cubicBezTo>
                  <a:cubicBezTo>
                    <a:pt x="308" y="600"/>
                    <a:pt x="309" y="598"/>
                    <a:pt x="310" y="596"/>
                  </a:cubicBezTo>
                  <a:cubicBezTo>
                    <a:pt x="301" y="587"/>
                    <a:pt x="297" y="572"/>
                    <a:pt x="291" y="559"/>
                  </a:cubicBezTo>
                  <a:cubicBezTo>
                    <a:pt x="295" y="563"/>
                    <a:pt x="295" y="571"/>
                    <a:pt x="301" y="572"/>
                  </a:cubicBezTo>
                  <a:cubicBezTo>
                    <a:pt x="302" y="572"/>
                    <a:pt x="301" y="569"/>
                    <a:pt x="303" y="569"/>
                  </a:cubicBezTo>
                  <a:cubicBezTo>
                    <a:pt x="309" y="576"/>
                    <a:pt x="317" y="583"/>
                    <a:pt x="317" y="593"/>
                  </a:cubicBezTo>
                  <a:cubicBezTo>
                    <a:pt x="328" y="596"/>
                    <a:pt x="325" y="605"/>
                    <a:pt x="329" y="614"/>
                  </a:cubicBezTo>
                  <a:cubicBezTo>
                    <a:pt x="330" y="619"/>
                    <a:pt x="335" y="620"/>
                    <a:pt x="338" y="624"/>
                  </a:cubicBezTo>
                  <a:cubicBezTo>
                    <a:pt x="340" y="626"/>
                    <a:pt x="340" y="630"/>
                    <a:pt x="342" y="633"/>
                  </a:cubicBezTo>
                  <a:cubicBezTo>
                    <a:pt x="345" y="638"/>
                    <a:pt x="349" y="640"/>
                    <a:pt x="350" y="644"/>
                  </a:cubicBezTo>
                  <a:cubicBezTo>
                    <a:pt x="352" y="651"/>
                    <a:pt x="351" y="658"/>
                    <a:pt x="353" y="665"/>
                  </a:cubicBezTo>
                  <a:cubicBezTo>
                    <a:pt x="358" y="669"/>
                    <a:pt x="364" y="665"/>
                    <a:pt x="369" y="662"/>
                  </a:cubicBezTo>
                  <a:cubicBezTo>
                    <a:pt x="377" y="663"/>
                    <a:pt x="378" y="657"/>
                    <a:pt x="385" y="658"/>
                  </a:cubicBezTo>
                  <a:cubicBezTo>
                    <a:pt x="389" y="653"/>
                    <a:pt x="397" y="653"/>
                    <a:pt x="404" y="650"/>
                  </a:cubicBezTo>
                  <a:cubicBezTo>
                    <a:pt x="406" y="642"/>
                    <a:pt x="416" y="640"/>
                    <a:pt x="423" y="639"/>
                  </a:cubicBezTo>
                  <a:cubicBezTo>
                    <a:pt x="424" y="638"/>
                    <a:pt x="422" y="635"/>
                    <a:pt x="424" y="635"/>
                  </a:cubicBezTo>
                  <a:cubicBezTo>
                    <a:pt x="430" y="636"/>
                    <a:pt x="430" y="627"/>
                    <a:pt x="438" y="628"/>
                  </a:cubicBezTo>
                  <a:cubicBezTo>
                    <a:pt x="437" y="625"/>
                    <a:pt x="438" y="623"/>
                    <a:pt x="438" y="619"/>
                  </a:cubicBezTo>
                  <a:cubicBezTo>
                    <a:pt x="445" y="618"/>
                    <a:pt x="447" y="612"/>
                    <a:pt x="450" y="606"/>
                  </a:cubicBezTo>
                  <a:cubicBezTo>
                    <a:pt x="443" y="598"/>
                    <a:pt x="426" y="597"/>
                    <a:pt x="429" y="582"/>
                  </a:cubicBezTo>
                  <a:cubicBezTo>
                    <a:pt x="422" y="588"/>
                    <a:pt x="419" y="599"/>
                    <a:pt x="402" y="596"/>
                  </a:cubicBezTo>
                  <a:cubicBezTo>
                    <a:pt x="397" y="593"/>
                    <a:pt x="395" y="588"/>
                    <a:pt x="393" y="582"/>
                  </a:cubicBezTo>
                  <a:cubicBezTo>
                    <a:pt x="394" y="581"/>
                    <a:pt x="394" y="579"/>
                    <a:pt x="394" y="577"/>
                  </a:cubicBezTo>
                  <a:cubicBezTo>
                    <a:pt x="386" y="574"/>
                    <a:pt x="383" y="566"/>
                    <a:pt x="381" y="558"/>
                  </a:cubicBezTo>
                  <a:cubicBezTo>
                    <a:pt x="385" y="558"/>
                    <a:pt x="386" y="557"/>
                    <a:pt x="387" y="555"/>
                  </a:cubicBezTo>
                  <a:cubicBezTo>
                    <a:pt x="395" y="558"/>
                    <a:pt x="397" y="566"/>
                    <a:pt x="401" y="572"/>
                  </a:cubicBezTo>
                  <a:cubicBezTo>
                    <a:pt x="408" y="574"/>
                    <a:pt x="412" y="580"/>
                    <a:pt x="420" y="582"/>
                  </a:cubicBezTo>
                  <a:cubicBezTo>
                    <a:pt x="422" y="579"/>
                    <a:pt x="427" y="575"/>
                    <a:pt x="432" y="577"/>
                  </a:cubicBezTo>
                  <a:cubicBezTo>
                    <a:pt x="430" y="587"/>
                    <a:pt x="440" y="585"/>
                    <a:pt x="444" y="589"/>
                  </a:cubicBezTo>
                  <a:cubicBezTo>
                    <a:pt x="458" y="589"/>
                    <a:pt x="474" y="591"/>
                    <a:pt x="488" y="587"/>
                  </a:cubicBezTo>
                  <a:cubicBezTo>
                    <a:pt x="492" y="596"/>
                    <a:pt x="497" y="604"/>
                    <a:pt x="509" y="605"/>
                  </a:cubicBezTo>
                  <a:cubicBezTo>
                    <a:pt x="507" y="607"/>
                    <a:pt x="502" y="605"/>
                    <a:pt x="500" y="607"/>
                  </a:cubicBezTo>
                  <a:cubicBezTo>
                    <a:pt x="503" y="617"/>
                    <a:pt x="522" y="623"/>
                    <a:pt x="523" y="609"/>
                  </a:cubicBezTo>
                  <a:cubicBezTo>
                    <a:pt x="523" y="613"/>
                    <a:pt x="523" y="616"/>
                    <a:pt x="526" y="617"/>
                  </a:cubicBezTo>
                  <a:cubicBezTo>
                    <a:pt x="524" y="618"/>
                    <a:pt x="523" y="620"/>
                    <a:pt x="523" y="622"/>
                  </a:cubicBezTo>
                  <a:cubicBezTo>
                    <a:pt x="524" y="642"/>
                    <a:pt x="533" y="653"/>
                    <a:pt x="537" y="670"/>
                  </a:cubicBezTo>
                  <a:cubicBezTo>
                    <a:pt x="546" y="674"/>
                    <a:pt x="542" y="691"/>
                    <a:pt x="553" y="694"/>
                  </a:cubicBezTo>
                  <a:cubicBezTo>
                    <a:pt x="557" y="691"/>
                    <a:pt x="558" y="686"/>
                    <a:pt x="563" y="685"/>
                  </a:cubicBezTo>
                  <a:cubicBezTo>
                    <a:pt x="560" y="684"/>
                    <a:pt x="563" y="679"/>
                    <a:pt x="567" y="680"/>
                  </a:cubicBezTo>
                  <a:cubicBezTo>
                    <a:pt x="563" y="675"/>
                    <a:pt x="569" y="668"/>
                    <a:pt x="569" y="662"/>
                  </a:cubicBezTo>
                  <a:cubicBezTo>
                    <a:pt x="570" y="657"/>
                    <a:pt x="564" y="646"/>
                    <a:pt x="573" y="648"/>
                  </a:cubicBezTo>
                  <a:cubicBezTo>
                    <a:pt x="573" y="644"/>
                    <a:pt x="578" y="645"/>
                    <a:pt x="580" y="643"/>
                  </a:cubicBezTo>
                  <a:cubicBezTo>
                    <a:pt x="584" y="635"/>
                    <a:pt x="594" y="632"/>
                    <a:pt x="598" y="624"/>
                  </a:cubicBezTo>
                  <a:cubicBezTo>
                    <a:pt x="604" y="624"/>
                    <a:pt x="608" y="619"/>
                    <a:pt x="607" y="614"/>
                  </a:cubicBezTo>
                  <a:cubicBezTo>
                    <a:pt x="612" y="611"/>
                    <a:pt x="614" y="612"/>
                    <a:pt x="619" y="613"/>
                  </a:cubicBezTo>
                  <a:cubicBezTo>
                    <a:pt x="622" y="611"/>
                    <a:pt x="624" y="609"/>
                    <a:pt x="626" y="611"/>
                  </a:cubicBezTo>
                  <a:cubicBezTo>
                    <a:pt x="628" y="609"/>
                    <a:pt x="629" y="608"/>
                    <a:pt x="629" y="605"/>
                  </a:cubicBezTo>
                  <a:cubicBezTo>
                    <a:pt x="636" y="605"/>
                    <a:pt x="634" y="613"/>
                    <a:pt x="637" y="617"/>
                  </a:cubicBezTo>
                  <a:cubicBezTo>
                    <a:pt x="639" y="621"/>
                    <a:pt x="643" y="621"/>
                    <a:pt x="646" y="624"/>
                  </a:cubicBezTo>
                  <a:cubicBezTo>
                    <a:pt x="646" y="626"/>
                    <a:pt x="644" y="626"/>
                    <a:pt x="644" y="627"/>
                  </a:cubicBezTo>
                  <a:cubicBezTo>
                    <a:pt x="652" y="628"/>
                    <a:pt x="650" y="640"/>
                    <a:pt x="648" y="647"/>
                  </a:cubicBezTo>
                  <a:cubicBezTo>
                    <a:pt x="652" y="644"/>
                    <a:pt x="652" y="647"/>
                    <a:pt x="656" y="648"/>
                  </a:cubicBezTo>
                  <a:cubicBezTo>
                    <a:pt x="658" y="644"/>
                    <a:pt x="664" y="644"/>
                    <a:pt x="665" y="638"/>
                  </a:cubicBezTo>
                  <a:cubicBezTo>
                    <a:pt x="667" y="647"/>
                    <a:pt x="672" y="656"/>
                    <a:pt x="674" y="665"/>
                  </a:cubicBezTo>
                  <a:cubicBezTo>
                    <a:pt x="676" y="675"/>
                    <a:pt x="671" y="683"/>
                    <a:pt x="671" y="693"/>
                  </a:cubicBezTo>
                  <a:cubicBezTo>
                    <a:pt x="682" y="696"/>
                    <a:pt x="685" y="713"/>
                    <a:pt x="690" y="725"/>
                  </a:cubicBezTo>
                  <a:cubicBezTo>
                    <a:pt x="696" y="727"/>
                    <a:pt x="698" y="733"/>
                    <a:pt x="707" y="732"/>
                  </a:cubicBezTo>
                  <a:cubicBezTo>
                    <a:pt x="700" y="720"/>
                    <a:pt x="704" y="701"/>
                    <a:pt x="686" y="699"/>
                  </a:cubicBezTo>
                  <a:cubicBezTo>
                    <a:pt x="685" y="694"/>
                    <a:pt x="684" y="690"/>
                    <a:pt x="682" y="685"/>
                  </a:cubicBezTo>
                  <a:cubicBezTo>
                    <a:pt x="681" y="683"/>
                    <a:pt x="679" y="687"/>
                    <a:pt x="678" y="685"/>
                  </a:cubicBezTo>
                  <a:cubicBezTo>
                    <a:pt x="678" y="678"/>
                    <a:pt x="680" y="674"/>
                    <a:pt x="683" y="670"/>
                  </a:cubicBezTo>
                  <a:cubicBezTo>
                    <a:pt x="683" y="666"/>
                    <a:pt x="681" y="661"/>
                    <a:pt x="687" y="661"/>
                  </a:cubicBezTo>
                  <a:cubicBezTo>
                    <a:pt x="687" y="663"/>
                    <a:pt x="686" y="664"/>
                    <a:pt x="686" y="666"/>
                  </a:cubicBezTo>
                  <a:cubicBezTo>
                    <a:pt x="693" y="667"/>
                    <a:pt x="699" y="668"/>
                    <a:pt x="699" y="676"/>
                  </a:cubicBezTo>
                  <a:cubicBezTo>
                    <a:pt x="702" y="676"/>
                    <a:pt x="703" y="675"/>
                    <a:pt x="703" y="679"/>
                  </a:cubicBezTo>
                  <a:cubicBezTo>
                    <a:pt x="706" y="679"/>
                    <a:pt x="707" y="679"/>
                    <a:pt x="710" y="681"/>
                  </a:cubicBezTo>
                  <a:cubicBezTo>
                    <a:pt x="711" y="683"/>
                    <a:pt x="710" y="688"/>
                    <a:pt x="709" y="691"/>
                  </a:cubicBezTo>
                  <a:cubicBezTo>
                    <a:pt x="715" y="688"/>
                    <a:pt x="721" y="685"/>
                    <a:pt x="722" y="679"/>
                  </a:cubicBezTo>
                  <a:cubicBezTo>
                    <a:pt x="724" y="679"/>
                    <a:pt x="724" y="680"/>
                    <a:pt x="726" y="680"/>
                  </a:cubicBezTo>
                  <a:cubicBezTo>
                    <a:pt x="728" y="676"/>
                    <a:pt x="733" y="676"/>
                    <a:pt x="736" y="672"/>
                  </a:cubicBezTo>
                  <a:cubicBezTo>
                    <a:pt x="735" y="668"/>
                    <a:pt x="736" y="666"/>
                    <a:pt x="737" y="663"/>
                  </a:cubicBezTo>
                  <a:cubicBezTo>
                    <a:pt x="736" y="645"/>
                    <a:pt x="721" y="641"/>
                    <a:pt x="715" y="627"/>
                  </a:cubicBezTo>
                  <a:cubicBezTo>
                    <a:pt x="720" y="619"/>
                    <a:pt x="729" y="609"/>
                    <a:pt x="738" y="613"/>
                  </a:cubicBezTo>
                  <a:cubicBezTo>
                    <a:pt x="737" y="616"/>
                    <a:pt x="737" y="621"/>
                    <a:pt x="742" y="620"/>
                  </a:cubicBezTo>
                  <a:cubicBezTo>
                    <a:pt x="744" y="618"/>
                    <a:pt x="740" y="616"/>
                    <a:pt x="742" y="614"/>
                  </a:cubicBezTo>
                  <a:cubicBezTo>
                    <a:pt x="749" y="612"/>
                    <a:pt x="759" y="613"/>
                    <a:pt x="761" y="605"/>
                  </a:cubicBezTo>
                  <a:cubicBezTo>
                    <a:pt x="771" y="607"/>
                    <a:pt x="782" y="603"/>
                    <a:pt x="787" y="593"/>
                  </a:cubicBezTo>
                  <a:cubicBezTo>
                    <a:pt x="798" y="591"/>
                    <a:pt x="796" y="574"/>
                    <a:pt x="807" y="569"/>
                  </a:cubicBezTo>
                  <a:cubicBezTo>
                    <a:pt x="807" y="563"/>
                    <a:pt x="808" y="562"/>
                    <a:pt x="809" y="558"/>
                  </a:cubicBezTo>
                  <a:cubicBezTo>
                    <a:pt x="806" y="558"/>
                    <a:pt x="805" y="555"/>
                    <a:pt x="803" y="554"/>
                  </a:cubicBezTo>
                  <a:cubicBezTo>
                    <a:pt x="805" y="554"/>
                    <a:pt x="806" y="553"/>
                    <a:pt x="808" y="553"/>
                  </a:cubicBezTo>
                  <a:cubicBezTo>
                    <a:pt x="808" y="548"/>
                    <a:pt x="806" y="548"/>
                    <a:pt x="808" y="545"/>
                  </a:cubicBezTo>
                  <a:cubicBezTo>
                    <a:pt x="802" y="539"/>
                    <a:pt x="800" y="529"/>
                    <a:pt x="793" y="523"/>
                  </a:cubicBezTo>
                  <a:cubicBezTo>
                    <a:pt x="795" y="520"/>
                    <a:pt x="798" y="519"/>
                    <a:pt x="799" y="515"/>
                  </a:cubicBezTo>
                  <a:cubicBezTo>
                    <a:pt x="799" y="516"/>
                    <a:pt x="799" y="517"/>
                    <a:pt x="801" y="516"/>
                  </a:cubicBezTo>
                  <a:cubicBezTo>
                    <a:pt x="802" y="511"/>
                    <a:pt x="807" y="509"/>
                    <a:pt x="812" y="511"/>
                  </a:cubicBezTo>
                  <a:cubicBezTo>
                    <a:pt x="812" y="508"/>
                    <a:pt x="813" y="508"/>
                    <a:pt x="813" y="506"/>
                  </a:cubicBezTo>
                  <a:cubicBezTo>
                    <a:pt x="807" y="507"/>
                    <a:pt x="805" y="504"/>
                    <a:pt x="802" y="502"/>
                  </a:cubicBezTo>
                  <a:cubicBezTo>
                    <a:pt x="798" y="504"/>
                    <a:pt x="797" y="508"/>
                    <a:pt x="793" y="507"/>
                  </a:cubicBezTo>
                  <a:cubicBezTo>
                    <a:pt x="790" y="505"/>
                    <a:pt x="794" y="503"/>
                    <a:pt x="792" y="501"/>
                  </a:cubicBezTo>
                  <a:cubicBezTo>
                    <a:pt x="787" y="501"/>
                    <a:pt x="782" y="497"/>
                    <a:pt x="786" y="493"/>
                  </a:cubicBezTo>
                  <a:cubicBezTo>
                    <a:pt x="794" y="496"/>
                    <a:pt x="799" y="483"/>
                    <a:pt x="806" y="480"/>
                  </a:cubicBezTo>
                  <a:cubicBezTo>
                    <a:pt x="808" y="481"/>
                    <a:pt x="810" y="482"/>
                    <a:pt x="811" y="483"/>
                  </a:cubicBezTo>
                  <a:cubicBezTo>
                    <a:pt x="805" y="487"/>
                    <a:pt x="804" y="493"/>
                    <a:pt x="806" y="497"/>
                  </a:cubicBezTo>
                  <a:cubicBezTo>
                    <a:pt x="810" y="491"/>
                    <a:pt x="822" y="485"/>
                    <a:pt x="829" y="492"/>
                  </a:cubicBezTo>
                  <a:cubicBezTo>
                    <a:pt x="829" y="497"/>
                    <a:pt x="827" y="496"/>
                    <a:pt x="826" y="501"/>
                  </a:cubicBezTo>
                  <a:cubicBezTo>
                    <a:pt x="826" y="503"/>
                    <a:pt x="829" y="504"/>
                    <a:pt x="830" y="506"/>
                  </a:cubicBezTo>
                  <a:cubicBezTo>
                    <a:pt x="831" y="505"/>
                    <a:pt x="830" y="503"/>
                    <a:pt x="832" y="503"/>
                  </a:cubicBezTo>
                  <a:cubicBezTo>
                    <a:pt x="833" y="507"/>
                    <a:pt x="837" y="503"/>
                    <a:pt x="838" y="509"/>
                  </a:cubicBezTo>
                  <a:cubicBezTo>
                    <a:pt x="835" y="508"/>
                    <a:pt x="834" y="508"/>
                    <a:pt x="833" y="511"/>
                  </a:cubicBezTo>
                  <a:cubicBezTo>
                    <a:pt x="840" y="514"/>
                    <a:pt x="831" y="523"/>
                    <a:pt x="836" y="529"/>
                  </a:cubicBezTo>
                  <a:cubicBezTo>
                    <a:pt x="841" y="522"/>
                    <a:pt x="853" y="527"/>
                    <a:pt x="854" y="516"/>
                  </a:cubicBezTo>
                  <a:cubicBezTo>
                    <a:pt x="851" y="515"/>
                    <a:pt x="854" y="509"/>
                    <a:pt x="853" y="507"/>
                  </a:cubicBezTo>
                  <a:cubicBezTo>
                    <a:pt x="850" y="501"/>
                    <a:pt x="845" y="497"/>
                    <a:pt x="842" y="491"/>
                  </a:cubicBezTo>
                  <a:cubicBezTo>
                    <a:pt x="845" y="484"/>
                    <a:pt x="857" y="485"/>
                    <a:pt x="855" y="473"/>
                  </a:cubicBezTo>
                  <a:cubicBezTo>
                    <a:pt x="860" y="470"/>
                    <a:pt x="863" y="464"/>
                    <a:pt x="869" y="463"/>
                  </a:cubicBezTo>
                  <a:cubicBezTo>
                    <a:pt x="871" y="464"/>
                    <a:pt x="872" y="466"/>
                    <a:pt x="874" y="467"/>
                  </a:cubicBezTo>
                  <a:cubicBezTo>
                    <a:pt x="895" y="457"/>
                    <a:pt x="902" y="434"/>
                    <a:pt x="916" y="417"/>
                  </a:cubicBezTo>
                  <a:cubicBezTo>
                    <a:pt x="919" y="405"/>
                    <a:pt x="916" y="393"/>
                    <a:pt x="923" y="385"/>
                  </a:cubicBezTo>
                  <a:cubicBezTo>
                    <a:pt x="932" y="403"/>
                    <a:pt x="919" y="425"/>
                    <a:pt x="926" y="441"/>
                  </a:cubicBezTo>
                  <a:cubicBezTo>
                    <a:pt x="928" y="438"/>
                    <a:pt x="928" y="435"/>
                    <a:pt x="930" y="433"/>
                  </a:cubicBezTo>
                  <a:cubicBezTo>
                    <a:pt x="933" y="434"/>
                    <a:pt x="932" y="439"/>
                    <a:pt x="934" y="441"/>
                  </a:cubicBezTo>
                  <a:cubicBezTo>
                    <a:pt x="939" y="431"/>
                    <a:pt x="924" y="421"/>
                    <a:pt x="934" y="411"/>
                  </a:cubicBezTo>
                  <a:cubicBezTo>
                    <a:pt x="937" y="411"/>
                    <a:pt x="939" y="416"/>
                    <a:pt x="942" y="414"/>
                  </a:cubicBezTo>
                  <a:cubicBezTo>
                    <a:pt x="934" y="402"/>
                    <a:pt x="934" y="385"/>
                    <a:pt x="931" y="370"/>
                  </a:cubicBezTo>
                  <a:cubicBezTo>
                    <a:pt x="928" y="371"/>
                    <a:pt x="927" y="373"/>
                    <a:pt x="924" y="373"/>
                  </a:cubicBezTo>
                  <a:cubicBezTo>
                    <a:pt x="924" y="376"/>
                    <a:pt x="925" y="381"/>
                    <a:pt x="922" y="383"/>
                  </a:cubicBezTo>
                  <a:cubicBezTo>
                    <a:pt x="921" y="380"/>
                    <a:pt x="921" y="378"/>
                    <a:pt x="922" y="375"/>
                  </a:cubicBezTo>
                  <a:cubicBezTo>
                    <a:pt x="916" y="371"/>
                    <a:pt x="916" y="362"/>
                    <a:pt x="905" y="364"/>
                  </a:cubicBezTo>
                  <a:cubicBezTo>
                    <a:pt x="905" y="368"/>
                    <a:pt x="904" y="371"/>
                    <a:pt x="899" y="371"/>
                  </a:cubicBezTo>
                  <a:cubicBezTo>
                    <a:pt x="899" y="369"/>
                    <a:pt x="901" y="369"/>
                    <a:pt x="901" y="367"/>
                  </a:cubicBezTo>
                  <a:cubicBezTo>
                    <a:pt x="897" y="365"/>
                    <a:pt x="897" y="368"/>
                    <a:pt x="894" y="368"/>
                  </a:cubicBezTo>
                  <a:cubicBezTo>
                    <a:pt x="895" y="366"/>
                    <a:pt x="895" y="364"/>
                    <a:pt x="895" y="361"/>
                  </a:cubicBezTo>
                  <a:cubicBezTo>
                    <a:pt x="893" y="359"/>
                    <a:pt x="888" y="362"/>
                    <a:pt x="886" y="360"/>
                  </a:cubicBezTo>
                  <a:cubicBezTo>
                    <a:pt x="893" y="350"/>
                    <a:pt x="907" y="339"/>
                    <a:pt x="916" y="328"/>
                  </a:cubicBezTo>
                  <a:cubicBezTo>
                    <a:pt x="921" y="323"/>
                    <a:pt x="924" y="313"/>
                    <a:pt x="932" y="311"/>
                  </a:cubicBezTo>
                  <a:cubicBezTo>
                    <a:pt x="937" y="310"/>
                    <a:pt x="941" y="312"/>
                    <a:pt x="946" y="310"/>
                  </a:cubicBezTo>
                  <a:cubicBezTo>
                    <a:pt x="946" y="313"/>
                    <a:pt x="946" y="315"/>
                    <a:pt x="949" y="314"/>
                  </a:cubicBezTo>
                  <a:cubicBezTo>
                    <a:pt x="951" y="309"/>
                    <a:pt x="960" y="312"/>
                    <a:pt x="965" y="313"/>
                  </a:cubicBezTo>
                  <a:cubicBezTo>
                    <a:pt x="966" y="311"/>
                    <a:pt x="965" y="307"/>
                    <a:pt x="969" y="307"/>
                  </a:cubicBezTo>
                  <a:cubicBezTo>
                    <a:pt x="972" y="312"/>
                    <a:pt x="981" y="306"/>
                    <a:pt x="981" y="312"/>
                  </a:cubicBezTo>
                  <a:cubicBezTo>
                    <a:pt x="980" y="313"/>
                    <a:pt x="977" y="313"/>
                    <a:pt x="978" y="317"/>
                  </a:cubicBezTo>
                  <a:cubicBezTo>
                    <a:pt x="986" y="316"/>
                    <a:pt x="994" y="317"/>
                    <a:pt x="1002" y="311"/>
                  </a:cubicBezTo>
                  <a:cubicBezTo>
                    <a:pt x="1002" y="308"/>
                    <a:pt x="998" y="309"/>
                    <a:pt x="996" y="308"/>
                  </a:cubicBezTo>
                  <a:cubicBezTo>
                    <a:pt x="998" y="297"/>
                    <a:pt x="1010" y="296"/>
                    <a:pt x="1011" y="285"/>
                  </a:cubicBezTo>
                  <a:cubicBezTo>
                    <a:pt x="1015" y="283"/>
                    <a:pt x="1025" y="279"/>
                    <a:pt x="1027" y="285"/>
                  </a:cubicBezTo>
                  <a:cubicBezTo>
                    <a:pt x="1027" y="284"/>
                    <a:pt x="1030" y="281"/>
                    <a:pt x="1030" y="283"/>
                  </a:cubicBezTo>
                  <a:cubicBezTo>
                    <a:pt x="1027" y="289"/>
                    <a:pt x="1030" y="293"/>
                    <a:pt x="1032" y="296"/>
                  </a:cubicBezTo>
                  <a:cubicBezTo>
                    <a:pt x="1037" y="293"/>
                    <a:pt x="1039" y="285"/>
                    <a:pt x="1047" y="284"/>
                  </a:cubicBezTo>
                  <a:cubicBezTo>
                    <a:pt x="1046" y="276"/>
                    <a:pt x="1052" y="269"/>
                    <a:pt x="1059" y="274"/>
                  </a:cubicBezTo>
                  <a:cubicBezTo>
                    <a:pt x="1057" y="274"/>
                    <a:pt x="1055" y="274"/>
                    <a:pt x="1054" y="275"/>
                  </a:cubicBezTo>
                  <a:cubicBezTo>
                    <a:pt x="1051" y="281"/>
                    <a:pt x="1051" y="287"/>
                    <a:pt x="1050" y="293"/>
                  </a:cubicBezTo>
                  <a:cubicBezTo>
                    <a:pt x="1038" y="296"/>
                    <a:pt x="1037" y="309"/>
                    <a:pt x="1027" y="313"/>
                  </a:cubicBezTo>
                  <a:cubicBezTo>
                    <a:pt x="1026" y="322"/>
                    <a:pt x="1018" y="325"/>
                    <a:pt x="1011" y="328"/>
                  </a:cubicBezTo>
                  <a:cubicBezTo>
                    <a:pt x="1014" y="335"/>
                    <a:pt x="1006" y="337"/>
                    <a:pt x="1004" y="342"/>
                  </a:cubicBezTo>
                  <a:cubicBezTo>
                    <a:pt x="998" y="359"/>
                    <a:pt x="1009" y="382"/>
                    <a:pt x="1012" y="396"/>
                  </a:cubicBezTo>
                  <a:cubicBezTo>
                    <a:pt x="1016" y="390"/>
                    <a:pt x="1023" y="388"/>
                    <a:pt x="1023" y="378"/>
                  </a:cubicBezTo>
                  <a:cubicBezTo>
                    <a:pt x="1025" y="376"/>
                    <a:pt x="1028" y="375"/>
                    <a:pt x="1031" y="374"/>
                  </a:cubicBezTo>
                  <a:cubicBezTo>
                    <a:pt x="1025" y="359"/>
                    <a:pt x="1042" y="367"/>
                    <a:pt x="1043" y="357"/>
                  </a:cubicBezTo>
                  <a:cubicBezTo>
                    <a:pt x="1041" y="356"/>
                    <a:pt x="1040" y="354"/>
                    <a:pt x="1040" y="352"/>
                  </a:cubicBezTo>
                  <a:cubicBezTo>
                    <a:pt x="1042" y="351"/>
                    <a:pt x="1042" y="348"/>
                    <a:pt x="1043" y="345"/>
                  </a:cubicBezTo>
                  <a:cubicBezTo>
                    <a:pt x="1045" y="345"/>
                    <a:pt x="1045" y="348"/>
                    <a:pt x="1048" y="347"/>
                  </a:cubicBezTo>
                  <a:cubicBezTo>
                    <a:pt x="1053" y="343"/>
                    <a:pt x="1047" y="339"/>
                    <a:pt x="1046" y="335"/>
                  </a:cubicBezTo>
                  <a:cubicBezTo>
                    <a:pt x="1047" y="332"/>
                    <a:pt x="1050" y="332"/>
                    <a:pt x="1050" y="328"/>
                  </a:cubicBezTo>
                  <a:cubicBezTo>
                    <a:pt x="1049" y="326"/>
                    <a:pt x="1044" y="328"/>
                    <a:pt x="1042" y="326"/>
                  </a:cubicBezTo>
                  <a:cubicBezTo>
                    <a:pt x="1042" y="316"/>
                    <a:pt x="1052" y="315"/>
                    <a:pt x="1050" y="305"/>
                  </a:cubicBezTo>
                  <a:cubicBezTo>
                    <a:pt x="1052" y="305"/>
                    <a:pt x="1054" y="304"/>
                    <a:pt x="1055" y="302"/>
                  </a:cubicBezTo>
                  <a:cubicBezTo>
                    <a:pt x="1055" y="304"/>
                    <a:pt x="1055" y="306"/>
                    <a:pt x="1058" y="306"/>
                  </a:cubicBezTo>
                  <a:cubicBezTo>
                    <a:pt x="1060" y="304"/>
                    <a:pt x="1062" y="298"/>
                    <a:pt x="1065" y="300"/>
                  </a:cubicBezTo>
                  <a:cubicBezTo>
                    <a:pt x="1064" y="302"/>
                    <a:pt x="1064" y="304"/>
                    <a:pt x="1065" y="306"/>
                  </a:cubicBezTo>
                  <a:cubicBezTo>
                    <a:pt x="1071" y="303"/>
                    <a:pt x="1073" y="296"/>
                    <a:pt x="1084" y="297"/>
                  </a:cubicBezTo>
                  <a:cubicBezTo>
                    <a:pt x="1085" y="299"/>
                    <a:pt x="1086" y="303"/>
                    <a:pt x="1088" y="305"/>
                  </a:cubicBezTo>
                  <a:cubicBezTo>
                    <a:pt x="1100" y="292"/>
                    <a:pt x="1111" y="281"/>
                    <a:pt x="1128" y="274"/>
                  </a:cubicBezTo>
                  <a:cubicBezTo>
                    <a:pt x="1128" y="272"/>
                    <a:pt x="1128" y="271"/>
                    <a:pt x="1130" y="270"/>
                  </a:cubicBezTo>
                  <a:cubicBezTo>
                    <a:pt x="1130" y="274"/>
                    <a:pt x="1136" y="274"/>
                    <a:pt x="1140" y="275"/>
                  </a:cubicBezTo>
                  <a:cubicBezTo>
                    <a:pt x="1149" y="267"/>
                    <a:pt x="1135" y="260"/>
                    <a:pt x="1137" y="249"/>
                  </a:cubicBezTo>
                  <a:cubicBezTo>
                    <a:pt x="1135" y="248"/>
                    <a:pt x="1134" y="250"/>
                    <a:pt x="1132" y="250"/>
                  </a:cubicBezTo>
                  <a:cubicBezTo>
                    <a:pt x="1131" y="249"/>
                    <a:pt x="1130" y="247"/>
                    <a:pt x="1130" y="244"/>
                  </a:cubicBezTo>
                  <a:cubicBezTo>
                    <a:pt x="1128" y="242"/>
                    <a:pt x="1126" y="246"/>
                    <a:pt x="1125" y="244"/>
                  </a:cubicBezTo>
                  <a:cubicBezTo>
                    <a:pt x="1126" y="243"/>
                    <a:pt x="1128" y="243"/>
                    <a:pt x="1130" y="242"/>
                  </a:cubicBezTo>
                  <a:cubicBezTo>
                    <a:pt x="1131" y="245"/>
                    <a:pt x="1133" y="246"/>
                    <a:pt x="1136" y="246"/>
                  </a:cubicBezTo>
                  <a:cubicBezTo>
                    <a:pt x="1147" y="244"/>
                    <a:pt x="1150" y="234"/>
                    <a:pt x="1154" y="225"/>
                  </a:cubicBezTo>
                  <a:cubicBezTo>
                    <a:pt x="1157" y="226"/>
                    <a:pt x="1155" y="230"/>
                    <a:pt x="1157" y="232"/>
                  </a:cubicBezTo>
                  <a:cubicBezTo>
                    <a:pt x="1162" y="233"/>
                    <a:pt x="1164" y="231"/>
                    <a:pt x="1168" y="230"/>
                  </a:cubicBezTo>
                  <a:cubicBezTo>
                    <a:pt x="1172" y="232"/>
                    <a:pt x="1170" y="242"/>
                    <a:pt x="1176" y="243"/>
                  </a:cubicBezTo>
                  <a:cubicBezTo>
                    <a:pt x="1178" y="240"/>
                    <a:pt x="1183" y="249"/>
                    <a:pt x="1188" y="247"/>
                  </a:cubicBezTo>
                  <a:cubicBezTo>
                    <a:pt x="1189" y="244"/>
                    <a:pt x="1188" y="242"/>
                    <a:pt x="1187" y="239"/>
                  </a:cubicBezTo>
                  <a:cubicBezTo>
                    <a:pt x="1189" y="239"/>
                    <a:pt x="1191" y="238"/>
                    <a:pt x="1192" y="238"/>
                  </a:cubicBezTo>
                  <a:cubicBezTo>
                    <a:pt x="1193" y="234"/>
                    <a:pt x="1191" y="233"/>
                    <a:pt x="1191" y="230"/>
                  </a:cubicBezTo>
                  <a:cubicBezTo>
                    <a:pt x="1193" y="232"/>
                    <a:pt x="1195" y="230"/>
                    <a:pt x="1199" y="231"/>
                  </a:cubicBezTo>
                  <a:cubicBezTo>
                    <a:pt x="1201" y="229"/>
                    <a:pt x="1201" y="222"/>
                    <a:pt x="1206" y="225"/>
                  </a:cubicBezTo>
                  <a:cubicBezTo>
                    <a:pt x="1204" y="218"/>
                    <a:pt x="1197" y="215"/>
                    <a:pt x="1193" y="210"/>
                  </a:cubicBezTo>
                  <a:close/>
                  <a:moveTo>
                    <a:pt x="261" y="482"/>
                  </a:moveTo>
                  <a:cubicBezTo>
                    <a:pt x="263" y="479"/>
                    <a:pt x="266" y="480"/>
                    <a:pt x="269" y="480"/>
                  </a:cubicBezTo>
                  <a:cubicBezTo>
                    <a:pt x="267" y="485"/>
                    <a:pt x="265" y="480"/>
                    <a:pt x="261" y="482"/>
                  </a:cubicBezTo>
                  <a:close/>
                  <a:moveTo>
                    <a:pt x="312" y="472"/>
                  </a:moveTo>
                  <a:cubicBezTo>
                    <a:pt x="309" y="471"/>
                    <a:pt x="310" y="473"/>
                    <a:pt x="307" y="473"/>
                  </a:cubicBezTo>
                  <a:cubicBezTo>
                    <a:pt x="308" y="470"/>
                    <a:pt x="306" y="471"/>
                    <a:pt x="306" y="469"/>
                  </a:cubicBezTo>
                  <a:cubicBezTo>
                    <a:pt x="299" y="472"/>
                    <a:pt x="288" y="469"/>
                    <a:pt x="282" y="477"/>
                  </a:cubicBezTo>
                  <a:cubicBezTo>
                    <a:pt x="277" y="476"/>
                    <a:pt x="272" y="476"/>
                    <a:pt x="267" y="474"/>
                  </a:cubicBezTo>
                  <a:cubicBezTo>
                    <a:pt x="265" y="472"/>
                    <a:pt x="265" y="468"/>
                    <a:pt x="263" y="467"/>
                  </a:cubicBezTo>
                  <a:cubicBezTo>
                    <a:pt x="266" y="467"/>
                    <a:pt x="263" y="459"/>
                    <a:pt x="268" y="460"/>
                  </a:cubicBezTo>
                  <a:cubicBezTo>
                    <a:pt x="268" y="455"/>
                    <a:pt x="270" y="453"/>
                    <a:pt x="271" y="449"/>
                  </a:cubicBezTo>
                  <a:cubicBezTo>
                    <a:pt x="273" y="449"/>
                    <a:pt x="274" y="449"/>
                    <a:pt x="275" y="448"/>
                  </a:cubicBezTo>
                  <a:cubicBezTo>
                    <a:pt x="275" y="446"/>
                    <a:pt x="277" y="443"/>
                    <a:pt x="274" y="442"/>
                  </a:cubicBezTo>
                  <a:cubicBezTo>
                    <a:pt x="279" y="439"/>
                    <a:pt x="280" y="433"/>
                    <a:pt x="287" y="432"/>
                  </a:cubicBezTo>
                  <a:cubicBezTo>
                    <a:pt x="285" y="437"/>
                    <a:pt x="291" y="438"/>
                    <a:pt x="296" y="438"/>
                  </a:cubicBezTo>
                  <a:cubicBezTo>
                    <a:pt x="295" y="440"/>
                    <a:pt x="289" y="441"/>
                    <a:pt x="291" y="444"/>
                  </a:cubicBezTo>
                  <a:cubicBezTo>
                    <a:pt x="291" y="444"/>
                    <a:pt x="295" y="444"/>
                    <a:pt x="296" y="446"/>
                  </a:cubicBezTo>
                  <a:cubicBezTo>
                    <a:pt x="296" y="447"/>
                    <a:pt x="296" y="449"/>
                    <a:pt x="295" y="450"/>
                  </a:cubicBezTo>
                  <a:cubicBezTo>
                    <a:pt x="299" y="455"/>
                    <a:pt x="301" y="448"/>
                    <a:pt x="308" y="446"/>
                  </a:cubicBezTo>
                  <a:cubicBezTo>
                    <a:pt x="310" y="446"/>
                    <a:pt x="315" y="448"/>
                    <a:pt x="314" y="443"/>
                  </a:cubicBezTo>
                  <a:cubicBezTo>
                    <a:pt x="313" y="441"/>
                    <a:pt x="308" y="443"/>
                    <a:pt x="306" y="443"/>
                  </a:cubicBezTo>
                  <a:cubicBezTo>
                    <a:pt x="306" y="439"/>
                    <a:pt x="302" y="439"/>
                    <a:pt x="300" y="437"/>
                  </a:cubicBezTo>
                  <a:cubicBezTo>
                    <a:pt x="310" y="435"/>
                    <a:pt x="317" y="430"/>
                    <a:pt x="327" y="429"/>
                  </a:cubicBezTo>
                  <a:cubicBezTo>
                    <a:pt x="325" y="431"/>
                    <a:pt x="322" y="432"/>
                    <a:pt x="319" y="432"/>
                  </a:cubicBezTo>
                  <a:cubicBezTo>
                    <a:pt x="320" y="434"/>
                    <a:pt x="322" y="435"/>
                    <a:pt x="324" y="436"/>
                  </a:cubicBezTo>
                  <a:cubicBezTo>
                    <a:pt x="321" y="437"/>
                    <a:pt x="321" y="440"/>
                    <a:pt x="320" y="442"/>
                  </a:cubicBezTo>
                  <a:cubicBezTo>
                    <a:pt x="318" y="442"/>
                    <a:pt x="317" y="443"/>
                    <a:pt x="315" y="444"/>
                  </a:cubicBezTo>
                  <a:cubicBezTo>
                    <a:pt x="322" y="452"/>
                    <a:pt x="331" y="459"/>
                    <a:pt x="342" y="464"/>
                  </a:cubicBezTo>
                  <a:cubicBezTo>
                    <a:pt x="351" y="482"/>
                    <a:pt x="317" y="481"/>
                    <a:pt x="312" y="472"/>
                  </a:cubicBezTo>
                  <a:close/>
                  <a:moveTo>
                    <a:pt x="415" y="510"/>
                  </a:moveTo>
                  <a:cubicBezTo>
                    <a:pt x="406" y="511"/>
                    <a:pt x="396" y="515"/>
                    <a:pt x="393" y="506"/>
                  </a:cubicBezTo>
                  <a:cubicBezTo>
                    <a:pt x="390" y="506"/>
                    <a:pt x="388" y="505"/>
                    <a:pt x="386" y="505"/>
                  </a:cubicBezTo>
                  <a:cubicBezTo>
                    <a:pt x="385" y="495"/>
                    <a:pt x="391" y="494"/>
                    <a:pt x="390" y="485"/>
                  </a:cubicBezTo>
                  <a:cubicBezTo>
                    <a:pt x="393" y="484"/>
                    <a:pt x="393" y="484"/>
                    <a:pt x="395" y="485"/>
                  </a:cubicBezTo>
                  <a:cubicBezTo>
                    <a:pt x="396" y="482"/>
                    <a:pt x="394" y="480"/>
                    <a:pt x="390" y="481"/>
                  </a:cubicBezTo>
                  <a:cubicBezTo>
                    <a:pt x="389" y="472"/>
                    <a:pt x="377" y="468"/>
                    <a:pt x="380" y="456"/>
                  </a:cubicBezTo>
                  <a:cubicBezTo>
                    <a:pt x="378" y="455"/>
                    <a:pt x="378" y="451"/>
                    <a:pt x="375" y="450"/>
                  </a:cubicBezTo>
                  <a:cubicBezTo>
                    <a:pt x="381" y="441"/>
                    <a:pt x="389" y="436"/>
                    <a:pt x="400" y="430"/>
                  </a:cubicBezTo>
                  <a:cubicBezTo>
                    <a:pt x="404" y="433"/>
                    <a:pt x="406" y="431"/>
                    <a:pt x="410" y="432"/>
                  </a:cubicBezTo>
                  <a:cubicBezTo>
                    <a:pt x="410" y="435"/>
                    <a:pt x="410" y="439"/>
                    <a:pt x="408" y="442"/>
                  </a:cubicBezTo>
                  <a:cubicBezTo>
                    <a:pt x="401" y="441"/>
                    <a:pt x="397" y="445"/>
                    <a:pt x="399" y="449"/>
                  </a:cubicBezTo>
                  <a:cubicBezTo>
                    <a:pt x="398" y="449"/>
                    <a:pt x="392" y="448"/>
                    <a:pt x="394" y="453"/>
                  </a:cubicBezTo>
                  <a:cubicBezTo>
                    <a:pt x="401" y="456"/>
                    <a:pt x="397" y="465"/>
                    <a:pt x="408" y="465"/>
                  </a:cubicBezTo>
                  <a:cubicBezTo>
                    <a:pt x="404" y="473"/>
                    <a:pt x="410" y="476"/>
                    <a:pt x="408" y="485"/>
                  </a:cubicBezTo>
                  <a:cubicBezTo>
                    <a:pt x="408" y="487"/>
                    <a:pt x="409" y="488"/>
                    <a:pt x="412" y="488"/>
                  </a:cubicBezTo>
                  <a:cubicBezTo>
                    <a:pt x="412" y="490"/>
                    <a:pt x="409" y="489"/>
                    <a:pt x="410" y="492"/>
                  </a:cubicBezTo>
                  <a:cubicBezTo>
                    <a:pt x="412" y="492"/>
                    <a:pt x="413" y="492"/>
                    <a:pt x="415" y="494"/>
                  </a:cubicBezTo>
                  <a:cubicBezTo>
                    <a:pt x="413" y="499"/>
                    <a:pt x="415" y="505"/>
                    <a:pt x="415" y="510"/>
                  </a:cubicBezTo>
                  <a:close/>
                  <a:moveTo>
                    <a:pt x="417" y="480"/>
                  </a:moveTo>
                  <a:cubicBezTo>
                    <a:pt x="414" y="480"/>
                    <a:pt x="414" y="478"/>
                    <a:pt x="411" y="479"/>
                  </a:cubicBezTo>
                  <a:cubicBezTo>
                    <a:pt x="410" y="477"/>
                    <a:pt x="410" y="475"/>
                    <a:pt x="410" y="472"/>
                  </a:cubicBezTo>
                  <a:cubicBezTo>
                    <a:pt x="411" y="471"/>
                    <a:pt x="413" y="471"/>
                    <a:pt x="415" y="471"/>
                  </a:cubicBezTo>
                  <a:cubicBezTo>
                    <a:pt x="415" y="475"/>
                    <a:pt x="417" y="476"/>
                    <a:pt x="419" y="478"/>
                  </a:cubicBezTo>
                  <a:cubicBezTo>
                    <a:pt x="419" y="480"/>
                    <a:pt x="415" y="477"/>
                    <a:pt x="417" y="4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Freeform 189" descr="MAP">
              <a:extLst>
                <a:ext uri="{FF2B5EF4-FFF2-40B4-BE49-F238E27FC236}">
                  <a16:creationId xmlns:a16="http://schemas.microsoft.com/office/drawing/2014/main" id="{A95DCEB5-C7A9-C4DC-F77A-778C95076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7783" y="1488643"/>
              <a:ext cx="816524" cy="904396"/>
            </a:xfrm>
            <a:custGeom>
              <a:avLst/>
              <a:gdLst>
                <a:gd name="T0" fmla="*/ 99 w 171"/>
                <a:gd name="T1" fmla="*/ 54 h 196"/>
                <a:gd name="T2" fmla="*/ 89 w 171"/>
                <a:gd name="T3" fmla="*/ 50 h 196"/>
                <a:gd name="T4" fmla="*/ 86 w 171"/>
                <a:gd name="T5" fmla="*/ 29 h 196"/>
                <a:gd name="T6" fmla="*/ 66 w 171"/>
                <a:gd name="T7" fmla="*/ 35 h 196"/>
                <a:gd name="T8" fmla="*/ 55 w 171"/>
                <a:gd name="T9" fmla="*/ 41 h 196"/>
                <a:gd name="T10" fmla="*/ 30 w 171"/>
                <a:gd name="T11" fmla="*/ 14 h 196"/>
                <a:gd name="T12" fmla="*/ 28 w 171"/>
                <a:gd name="T13" fmla="*/ 20 h 196"/>
                <a:gd name="T14" fmla="*/ 29 w 171"/>
                <a:gd name="T15" fmla="*/ 35 h 196"/>
                <a:gd name="T16" fmla="*/ 27 w 171"/>
                <a:gd name="T17" fmla="*/ 56 h 196"/>
                <a:gd name="T18" fmla="*/ 24 w 171"/>
                <a:gd name="T19" fmla="*/ 32 h 196"/>
                <a:gd name="T20" fmla="*/ 1 w 171"/>
                <a:gd name="T21" fmla="*/ 35 h 196"/>
                <a:gd name="T22" fmla="*/ 0 w 171"/>
                <a:gd name="T23" fmla="*/ 51 h 196"/>
                <a:gd name="T24" fmla="*/ 5 w 171"/>
                <a:gd name="T25" fmla="*/ 60 h 196"/>
                <a:gd name="T26" fmla="*/ 21 w 171"/>
                <a:gd name="T27" fmla="*/ 74 h 196"/>
                <a:gd name="T28" fmla="*/ 54 w 171"/>
                <a:gd name="T29" fmla="*/ 75 h 196"/>
                <a:gd name="T30" fmla="*/ 57 w 171"/>
                <a:gd name="T31" fmla="*/ 65 h 196"/>
                <a:gd name="T32" fmla="*/ 85 w 171"/>
                <a:gd name="T33" fmla="*/ 91 h 196"/>
                <a:gd name="T34" fmla="*/ 79 w 171"/>
                <a:gd name="T35" fmla="*/ 100 h 196"/>
                <a:gd name="T36" fmla="*/ 103 w 171"/>
                <a:gd name="T37" fmla="*/ 121 h 196"/>
                <a:gd name="T38" fmla="*/ 97 w 171"/>
                <a:gd name="T39" fmla="*/ 147 h 196"/>
                <a:gd name="T40" fmla="*/ 74 w 171"/>
                <a:gd name="T41" fmla="*/ 148 h 196"/>
                <a:gd name="T42" fmla="*/ 82 w 171"/>
                <a:gd name="T43" fmla="*/ 165 h 196"/>
                <a:gd name="T44" fmla="*/ 92 w 171"/>
                <a:gd name="T45" fmla="*/ 164 h 196"/>
                <a:gd name="T46" fmla="*/ 99 w 171"/>
                <a:gd name="T47" fmla="*/ 161 h 196"/>
                <a:gd name="T48" fmla="*/ 107 w 171"/>
                <a:gd name="T49" fmla="*/ 178 h 196"/>
                <a:gd name="T50" fmla="*/ 126 w 171"/>
                <a:gd name="T51" fmla="*/ 172 h 196"/>
                <a:gd name="T52" fmla="*/ 148 w 171"/>
                <a:gd name="T53" fmla="*/ 176 h 196"/>
                <a:gd name="T54" fmla="*/ 145 w 171"/>
                <a:gd name="T55" fmla="*/ 164 h 196"/>
                <a:gd name="T56" fmla="*/ 136 w 171"/>
                <a:gd name="T57" fmla="*/ 154 h 196"/>
                <a:gd name="T58" fmla="*/ 135 w 171"/>
                <a:gd name="T59" fmla="*/ 141 h 196"/>
                <a:gd name="T60" fmla="*/ 135 w 171"/>
                <a:gd name="T61" fmla="*/ 132 h 196"/>
                <a:gd name="T62" fmla="*/ 146 w 171"/>
                <a:gd name="T63" fmla="*/ 150 h 196"/>
                <a:gd name="T64" fmla="*/ 156 w 171"/>
                <a:gd name="T65" fmla="*/ 155 h 196"/>
                <a:gd name="T66" fmla="*/ 165 w 171"/>
                <a:gd name="T67" fmla="*/ 141 h 196"/>
                <a:gd name="T68" fmla="*/ 169 w 171"/>
                <a:gd name="T69" fmla="*/ 136 h 196"/>
                <a:gd name="T70" fmla="*/ 159 w 171"/>
                <a:gd name="T71" fmla="*/ 126 h 196"/>
                <a:gd name="T72" fmla="*/ 150 w 171"/>
                <a:gd name="T73" fmla="*/ 122 h 196"/>
                <a:gd name="T74" fmla="*/ 136 w 171"/>
                <a:gd name="T75" fmla="*/ 109 h 196"/>
                <a:gd name="T76" fmla="*/ 128 w 171"/>
                <a:gd name="T77" fmla="*/ 89 h 196"/>
                <a:gd name="T78" fmla="*/ 129 w 171"/>
                <a:gd name="T79" fmla="*/ 83 h 196"/>
                <a:gd name="T80" fmla="*/ 130 w 171"/>
                <a:gd name="T81" fmla="*/ 71 h 196"/>
                <a:gd name="T82" fmla="*/ 127 w 171"/>
                <a:gd name="T83" fmla="*/ 69 h 196"/>
                <a:gd name="T84" fmla="*/ 116 w 171"/>
                <a:gd name="T85" fmla="*/ 65 h 196"/>
                <a:gd name="T86" fmla="*/ 108 w 171"/>
                <a:gd name="T87" fmla="*/ 59 h 196"/>
                <a:gd name="T88" fmla="*/ 103 w 171"/>
                <a:gd name="T89" fmla="*/ 47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1" h="196">
                  <a:moveTo>
                    <a:pt x="103" y="47"/>
                  </a:moveTo>
                  <a:cubicBezTo>
                    <a:pt x="101" y="49"/>
                    <a:pt x="100" y="52"/>
                    <a:pt x="99" y="54"/>
                  </a:cubicBezTo>
                  <a:cubicBezTo>
                    <a:pt x="97" y="51"/>
                    <a:pt x="97" y="47"/>
                    <a:pt x="94" y="46"/>
                  </a:cubicBezTo>
                  <a:cubicBezTo>
                    <a:pt x="91" y="46"/>
                    <a:pt x="90" y="52"/>
                    <a:pt x="89" y="50"/>
                  </a:cubicBezTo>
                  <a:cubicBezTo>
                    <a:pt x="89" y="46"/>
                    <a:pt x="93" y="45"/>
                    <a:pt x="94" y="42"/>
                  </a:cubicBezTo>
                  <a:cubicBezTo>
                    <a:pt x="91" y="37"/>
                    <a:pt x="89" y="33"/>
                    <a:pt x="86" y="29"/>
                  </a:cubicBezTo>
                  <a:cubicBezTo>
                    <a:pt x="73" y="25"/>
                    <a:pt x="65" y="28"/>
                    <a:pt x="66" y="42"/>
                  </a:cubicBezTo>
                  <a:cubicBezTo>
                    <a:pt x="65" y="40"/>
                    <a:pt x="66" y="37"/>
                    <a:pt x="66" y="35"/>
                  </a:cubicBezTo>
                  <a:cubicBezTo>
                    <a:pt x="64" y="34"/>
                    <a:pt x="63" y="33"/>
                    <a:pt x="61" y="33"/>
                  </a:cubicBezTo>
                  <a:cubicBezTo>
                    <a:pt x="58" y="35"/>
                    <a:pt x="59" y="41"/>
                    <a:pt x="55" y="41"/>
                  </a:cubicBezTo>
                  <a:cubicBezTo>
                    <a:pt x="58" y="26"/>
                    <a:pt x="58" y="17"/>
                    <a:pt x="51" y="7"/>
                  </a:cubicBezTo>
                  <a:cubicBezTo>
                    <a:pt x="42" y="3"/>
                    <a:pt x="36" y="10"/>
                    <a:pt x="30" y="14"/>
                  </a:cubicBezTo>
                  <a:cubicBezTo>
                    <a:pt x="30" y="17"/>
                    <a:pt x="35" y="18"/>
                    <a:pt x="33" y="20"/>
                  </a:cubicBezTo>
                  <a:cubicBezTo>
                    <a:pt x="31" y="21"/>
                    <a:pt x="30" y="19"/>
                    <a:pt x="28" y="20"/>
                  </a:cubicBezTo>
                  <a:cubicBezTo>
                    <a:pt x="22" y="27"/>
                    <a:pt x="31" y="35"/>
                    <a:pt x="33" y="37"/>
                  </a:cubicBezTo>
                  <a:cubicBezTo>
                    <a:pt x="31" y="36"/>
                    <a:pt x="31" y="35"/>
                    <a:pt x="29" y="35"/>
                  </a:cubicBezTo>
                  <a:cubicBezTo>
                    <a:pt x="23" y="41"/>
                    <a:pt x="29" y="47"/>
                    <a:pt x="33" y="51"/>
                  </a:cubicBezTo>
                  <a:cubicBezTo>
                    <a:pt x="33" y="55"/>
                    <a:pt x="30" y="59"/>
                    <a:pt x="27" y="56"/>
                  </a:cubicBezTo>
                  <a:cubicBezTo>
                    <a:pt x="27" y="53"/>
                    <a:pt x="31" y="55"/>
                    <a:pt x="30" y="51"/>
                  </a:cubicBezTo>
                  <a:cubicBezTo>
                    <a:pt x="27" y="46"/>
                    <a:pt x="21" y="40"/>
                    <a:pt x="24" y="32"/>
                  </a:cubicBezTo>
                  <a:cubicBezTo>
                    <a:pt x="16" y="23"/>
                    <a:pt x="28" y="14"/>
                    <a:pt x="30" y="5"/>
                  </a:cubicBezTo>
                  <a:cubicBezTo>
                    <a:pt x="11" y="0"/>
                    <a:pt x="3" y="18"/>
                    <a:pt x="1" y="35"/>
                  </a:cubicBezTo>
                  <a:cubicBezTo>
                    <a:pt x="2" y="37"/>
                    <a:pt x="4" y="38"/>
                    <a:pt x="5" y="40"/>
                  </a:cubicBezTo>
                  <a:cubicBezTo>
                    <a:pt x="0" y="40"/>
                    <a:pt x="1" y="46"/>
                    <a:pt x="0" y="51"/>
                  </a:cubicBezTo>
                  <a:cubicBezTo>
                    <a:pt x="5" y="54"/>
                    <a:pt x="16" y="52"/>
                    <a:pt x="16" y="60"/>
                  </a:cubicBezTo>
                  <a:cubicBezTo>
                    <a:pt x="13" y="60"/>
                    <a:pt x="9" y="58"/>
                    <a:pt x="5" y="60"/>
                  </a:cubicBezTo>
                  <a:cubicBezTo>
                    <a:pt x="4" y="70"/>
                    <a:pt x="16" y="76"/>
                    <a:pt x="21" y="69"/>
                  </a:cubicBezTo>
                  <a:cubicBezTo>
                    <a:pt x="21" y="71"/>
                    <a:pt x="21" y="73"/>
                    <a:pt x="21" y="74"/>
                  </a:cubicBezTo>
                  <a:cubicBezTo>
                    <a:pt x="33" y="80"/>
                    <a:pt x="48" y="76"/>
                    <a:pt x="56" y="84"/>
                  </a:cubicBezTo>
                  <a:cubicBezTo>
                    <a:pt x="56" y="80"/>
                    <a:pt x="54" y="79"/>
                    <a:pt x="54" y="75"/>
                  </a:cubicBezTo>
                  <a:cubicBezTo>
                    <a:pt x="59" y="80"/>
                    <a:pt x="68" y="83"/>
                    <a:pt x="68" y="75"/>
                  </a:cubicBezTo>
                  <a:cubicBezTo>
                    <a:pt x="68" y="70"/>
                    <a:pt x="60" y="70"/>
                    <a:pt x="57" y="65"/>
                  </a:cubicBezTo>
                  <a:cubicBezTo>
                    <a:pt x="63" y="69"/>
                    <a:pt x="72" y="70"/>
                    <a:pt x="72" y="79"/>
                  </a:cubicBezTo>
                  <a:cubicBezTo>
                    <a:pt x="78" y="82"/>
                    <a:pt x="81" y="87"/>
                    <a:pt x="85" y="91"/>
                  </a:cubicBezTo>
                  <a:cubicBezTo>
                    <a:pt x="83" y="92"/>
                    <a:pt x="80" y="92"/>
                    <a:pt x="78" y="93"/>
                  </a:cubicBezTo>
                  <a:cubicBezTo>
                    <a:pt x="77" y="96"/>
                    <a:pt x="79" y="97"/>
                    <a:pt x="79" y="100"/>
                  </a:cubicBezTo>
                  <a:cubicBezTo>
                    <a:pt x="82" y="99"/>
                    <a:pt x="88" y="96"/>
                    <a:pt x="90" y="96"/>
                  </a:cubicBezTo>
                  <a:cubicBezTo>
                    <a:pt x="92" y="107"/>
                    <a:pt x="103" y="108"/>
                    <a:pt x="103" y="121"/>
                  </a:cubicBezTo>
                  <a:cubicBezTo>
                    <a:pt x="100" y="127"/>
                    <a:pt x="97" y="133"/>
                    <a:pt x="91" y="137"/>
                  </a:cubicBezTo>
                  <a:cubicBezTo>
                    <a:pt x="92" y="141"/>
                    <a:pt x="95" y="143"/>
                    <a:pt x="97" y="147"/>
                  </a:cubicBezTo>
                  <a:cubicBezTo>
                    <a:pt x="93" y="146"/>
                    <a:pt x="88" y="149"/>
                    <a:pt x="85" y="151"/>
                  </a:cubicBezTo>
                  <a:cubicBezTo>
                    <a:pt x="83" y="148"/>
                    <a:pt x="79" y="147"/>
                    <a:pt x="74" y="148"/>
                  </a:cubicBezTo>
                  <a:cubicBezTo>
                    <a:pt x="76" y="155"/>
                    <a:pt x="67" y="152"/>
                    <a:pt x="70" y="161"/>
                  </a:cubicBezTo>
                  <a:cubicBezTo>
                    <a:pt x="73" y="164"/>
                    <a:pt x="77" y="165"/>
                    <a:pt x="82" y="165"/>
                  </a:cubicBezTo>
                  <a:cubicBezTo>
                    <a:pt x="84" y="165"/>
                    <a:pt x="84" y="162"/>
                    <a:pt x="86" y="161"/>
                  </a:cubicBezTo>
                  <a:cubicBezTo>
                    <a:pt x="88" y="162"/>
                    <a:pt x="90" y="163"/>
                    <a:pt x="92" y="164"/>
                  </a:cubicBezTo>
                  <a:cubicBezTo>
                    <a:pt x="94" y="163"/>
                    <a:pt x="92" y="159"/>
                    <a:pt x="94" y="159"/>
                  </a:cubicBezTo>
                  <a:cubicBezTo>
                    <a:pt x="94" y="161"/>
                    <a:pt x="98" y="159"/>
                    <a:pt x="99" y="161"/>
                  </a:cubicBezTo>
                  <a:cubicBezTo>
                    <a:pt x="98" y="169"/>
                    <a:pt x="105" y="169"/>
                    <a:pt x="108" y="173"/>
                  </a:cubicBezTo>
                  <a:cubicBezTo>
                    <a:pt x="108" y="175"/>
                    <a:pt x="106" y="176"/>
                    <a:pt x="107" y="178"/>
                  </a:cubicBezTo>
                  <a:cubicBezTo>
                    <a:pt x="118" y="185"/>
                    <a:pt x="128" y="193"/>
                    <a:pt x="142" y="196"/>
                  </a:cubicBezTo>
                  <a:cubicBezTo>
                    <a:pt x="142" y="184"/>
                    <a:pt x="128" y="180"/>
                    <a:pt x="126" y="172"/>
                  </a:cubicBezTo>
                  <a:cubicBezTo>
                    <a:pt x="134" y="176"/>
                    <a:pt x="141" y="183"/>
                    <a:pt x="150" y="189"/>
                  </a:cubicBezTo>
                  <a:cubicBezTo>
                    <a:pt x="146" y="184"/>
                    <a:pt x="150" y="182"/>
                    <a:pt x="148" y="176"/>
                  </a:cubicBezTo>
                  <a:cubicBezTo>
                    <a:pt x="149" y="177"/>
                    <a:pt x="149" y="179"/>
                    <a:pt x="151" y="179"/>
                  </a:cubicBezTo>
                  <a:cubicBezTo>
                    <a:pt x="153" y="171"/>
                    <a:pt x="149" y="168"/>
                    <a:pt x="145" y="164"/>
                  </a:cubicBezTo>
                  <a:cubicBezTo>
                    <a:pt x="146" y="163"/>
                    <a:pt x="148" y="163"/>
                    <a:pt x="147" y="161"/>
                  </a:cubicBezTo>
                  <a:cubicBezTo>
                    <a:pt x="142" y="160"/>
                    <a:pt x="141" y="153"/>
                    <a:pt x="136" y="154"/>
                  </a:cubicBezTo>
                  <a:cubicBezTo>
                    <a:pt x="136" y="147"/>
                    <a:pt x="132" y="146"/>
                    <a:pt x="130" y="141"/>
                  </a:cubicBezTo>
                  <a:cubicBezTo>
                    <a:pt x="131" y="143"/>
                    <a:pt x="133" y="142"/>
                    <a:pt x="135" y="141"/>
                  </a:cubicBezTo>
                  <a:cubicBezTo>
                    <a:pt x="134" y="138"/>
                    <a:pt x="132" y="136"/>
                    <a:pt x="131" y="134"/>
                  </a:cubicBezTo>
                  <a:cubicBezTo>
                    <a:pt x="133" y="134"/>
                    <a:pt x="133" y="132"/>
                    <a:pt x="135" y="132"/>
                  </a:cubicBezTo>
                  <a:cubicBezTo>
                    <a:pt x="138" y="135"/>
                    <a:pt x="140" y="139"/>
                    <a:pt x="145" y="141"/>
                  </a:cubicBezTo>
                  <a:cubicBezTo>
                    <a:pt x="143" y="146"/>
                    <a:pt x="145" y="146"/>
                    <a:pt x="146" y="150"/>
                  </a:cubicBezTo>
                  <a:cubicBezTo>
                    <a:pt x="149" y="150"/>
                    <a:pt x="148" y="148"/>
                    <a:pt x="150" y="149"/>
                  </a:cubicBezTo>
                  <a:cubicBezTo>
                    <a:pt x="150" y="153"/>
                    <a:pt x="154" y="154"/>
                    <a:pt x="156" y="155"/>
                  </a:cubicBezTo>
                  <a:cubicBezTo>
                    <a:pt x="159" y="153"/>
                    <a:pt x="154" y="146"/>
                    <a:pt x="158" y="145"/>
                  </a:cubicBezTo>
                  <a:cubicBezTo>
                    <a:pt x="160" y="149"/>
                    <a:pt x="162" y="141"/>
                    <a:pt x="165" y="141"/>
                  </a:cubicBezTo>
                  <a:cubicBezTo>
                    <a:pt x="166" y="139"/>
                    <a:pt x="162" y="137"/>
                    <a:pt x="164" y="135"/>
                  </a:cubicBezTo>
                  <a:cubicBezTo>
                    <a:pt x="165" y="136"/>
                    <a:pt x="167" y="136"/>
                    <a:pt x="169" y="136"/>
                  </a:cubicBezTo>
                  <a:cubicBezTo>
                    <a:pt x="171" y="130"/>
                    <a:pt x="166" y="128"/>
                    <a:pt x="164" y="124"/>
                  </a:cubicBezTo>
                  <a:cubicBezTo>
                    <a:pt x="161" y="124"/>
                    <a:pt x="162" y="127"/>
                    <a:pt x="159" y="126"/>
                  </a:cubicBezTo>
                  <a:cubicBezTo>
                    <a:pt x="159" y="124"/>
                    <a:pt x="160" y="124"/>
                    <a:pt x="160" y="121"/>
                  </a:cubicBezTo>
                  <a:cubicBezTo>
                    <a:pt x="156" y="121"/>
                    <a:pt x="152" y="124"/>
                    <a:pt x="150" y="122"/>
                  </a:cubicBezTo>
                  <a:cubicBezTo>
                    <a:pt x="150" y="120"/>
                    <a:pt x="154" y="121"/>
                    <a:pt x="154" y="118"/>
                  </a:cubicBezTo>
                  <a:cubicBezTo>
                    <a:pt x="151" y="110"/>
                    <a:pt x="145" y="110"/>
                    <a:pt x="136" y="109"/>
                  </a:cubicBezTo>
                  <a:cubicBezTo>
                    <a:pt x="137" y="102"/>
                    <a:pt x="129" y="102"/>
                    <a:pt x="127" y="98"/>
                  </a:cubicBezTo>
                  <a:cubicBezTo>
                    <a:pt x="133" y="97"/>
                    <a:pt x="127" y="91"/>
                    <a:pt x="128" y="89"/>
                  </a:cubicBezTo>
                  <a:cubicBezTo>
                    <a:pt x="130" y="92"/>
                    <a:pt x="134" y="92"/>
                    <a:pt x="138" y="92"/>
                  </a:cubicBezTo>
                  <a:cubicBezTo>
                    <a:pt x="138" y="86"/>
                    <a:pt x="132" y="85"/>
                    <a:pt x="129" y="83"/>
                  </a:cubicBezTo>
                  <a:cubicBezTo>
                    <a:pt x="130" y="81"/>
                    <a:pt x="134" y="82"/>
                    <a:pt x="136" y="82"/>
                  </a:cubicBezTo>
                  <a:cubicBezTo>
                    <a:pt x="135" y="77"/>
                    <a:pt x="133" y="74"/>
                    <a:pt x="130" y="71"/>
                  </a:cubicBezTo>
                  <a:cubicBezTo>
                    <a:pt x="127" y="72"/>
                    <a:pt x="123" y="77"/>
                    <a:pt x="121" y="76"/>
                  </a:cubicBezTo>
                  <a:cubicBezTo>
                    <a:pt x="122" y="72"/>
                    <a:pt x="126" y="72"/>
                    <a:pt x="127" y="69"/>
                  </a:cubicBezTo>
                  <a:cubicBezTo>
                    <a:pt x="127" y="65"/>
                    <a:pt x="125" y="63"/>
                    <a:pt x="122" y="63"/>
                  </a:cubicBezTo>
                  <a:cubicBezTo>
                    <a:pt x="118" y="63"/>
                    <a:pt x="118" y="65"/>
                    <a:pt x="116" y="65"/>
                  </a:cubicBezTo>
                  <a:cubicBezTo>
                    <a:pt x="114" y="64"/>
                    <a:pt x="114" y="61"/>
                    <a:pt x="114" y="57"/>
                  </a:cubicBezTo>
                  <a:cubicBezTo>
                    <a:pt x="112" y="57"/>
                    <a:pt x="109" y="60"/>
                    <a:pt x="108" y="59"/>
                  </a:cubicBezTo>
                  <a:cubicBezTo>
                    <a:pt x="110" y="57"/>
                    <a:pt x="111" y="56"/>
                    <a:pt x="111" y="53"/>
                  </a:cubicBezTo>
                  <a:cubicBezTo>
                    <a:pt x="110" y="49"/>
                    <a:pt x="106" y="49"/>
                    <a:pt x="103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Freeform 102" descr="MAP">
              <a:extLst>
                <a:ext uri="{FF2B5EF4-FFF2-40B4-BE49-F238E27FC236}">
                  <a16:creationId xmlns:a16="http://schemas.microsoft.com/office/drawing/2014/main" id="{8BD6B426-7F09-86AC-B58D-0030D6B90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2885" y="1990653"/>
              <a:ext cx="418369" cy="246121"/>
            </a:xfrm>
            <a:custGeom>
              <a:avLst/>
              <a:gdLst>
                <a:gd name="T0" fmla="*/ 53 w 88"/>
                <a:gd name="T1" fmla="*/ 15 h 53"/>
                <a:gd name="T2" fmla="*/ 58 w 88"/>
                <a:gd name="T3" fmla="*/ 13 h 53"/>
                <a:gd name="T4" fmla="*/ 61 w 88"/>
                <a:gd name="T5" fmla="*/ 7 h 53"/>
                <a:gd name="T6" fmla="*/ 57 w 88"/>
                <a:gd name="T7" fmla="*/ 3 h 53"/>
                <a:gd name="T8" fmla="*/ 64 w 88"/>
                <a:gd name="T9" fmla="*/ 0 h 53"/>
                <a:gd name="T10" fmla="*/ 38 w 88"/>
                <a:gd name="T11" fmla="*/ 8 h 53"/>
                <a:gd name="T12" fmla="*/ 44 w 88"/>
                <a:gd name="T13" fmla="*/ 14 h 53"/>
                <a:gd name="T14" fmla="*/ 52 w 88"/>
                <a:gd name="T15" fmla="*/ 14 h 53"/>
                <a:gd name="T16" fmla="*/ 45 w 88"/>
                <a:gd name="T17" fmla="*/ 17 h 53"/>
                <a:gd name="T18" fmla="*/ 32 w 88"/>
                <a:gd name="T19" fmla="*/ 20 h 53"/>
                <a:gd name="T20" fmla="*/ 34 w 88"/>
                <a:gd name="T21" fmla="*/ 16 h 53"/>
                <a:gd name="T22" fmla="*/ 28 w 88"/>
                <a:gd name="T23" fmla="*/ 15 h 53"/>
                <a:gd name="T24" fmla="*/ 34 w 88"/>
                <a:gd name="T25" fmla="*/ 9 h 53"/>
                <a:gd name="T26" fmla="*/ 25 w 88"/>
                <a:gd name="T27" fmla="*/ 3 h 53"/>
                <a:gd name="T28" fmla="*/ 12 w 88"/>
                <a:gd name="T29" fmla="*/ 13 h 53"/>
                <a:gd name="T30" fmla="*/ 12 w 88"/>
                <a:gd name="T31" fmla="*/ 19 h 53"/>
                <a:gd name="T32" fmla="*/ 8 w 88"/>
                <a:gd name="T33" fmla="*/ 20 h 53"/>
                <a:gd name="T34" fmla="*/ 6 w 88"/>
                <a:gd name="T35" fmla="*/ 31 h 53"/>
                <a:gd name="T36" fmla="*/ 0 w 88"/>
                <a:gd name="T37" fmla="*/ 38 h 53"/>
                <a:gd name="T38" fmla="*/ 4 w 88"/>
                <a:gd name="T39" fmla="*/ 45 h 53"/>
                <a:gd name="T40" fmla="*/ 20 w 88"/>
                <a:gd name="T41" fmla="*/ 48 h 53"/>
                <a:gd name="T42" fmla="*/ 44 w 88"/>
                <a:gd name="T43" fmla="*/ 39 h 53"/>
                <a:gd name="T44" fmla="*/ 45 w 88"/>
                <a:gd name="T45" fmla="*/ 43 h 53"/>
                <a:gd name="T46" fmla="*/ 50 w 88"/>
                <a:gd name="T47" fmla="*/ 43 h 53"/>
                <a:gd name="T48" fmla="*/ 79 w 88"/>
                <a:gd name="T49" fmla="*/ 35 h 53"/>
                <a:gd name="T50" fmla="*/ 53 w 88"/>
                <a:gd name="T51" fmla="*/ 1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8" h="53">
                  <a:moveTo>
                    <a:pt x="53" y="15"/>
                  </a:moveTo>
                  <a:cubicBezTo>
                    <a:pt x="55" y="14"/>
                    <a:pt x="55" y="13"/>
                    <a:pt x="58" y="13"/>
                  </a:cubicBezTo>
                  <a:cubicBezTo>
                    <a:pt x="58" y="10"/>
                    <a:pt x="59" y="8"/>
                    <a:pt x="61" y="7"/>
                  </a:cubicBezTo>
                  <a:cubicBezTo>
                    <a:pt x="59" y="6"/>
                    <a:pt x="58" y="5"/>
                    <a:pt x="57" y="3"/>
                  </a:cubicBezTo>
                  <a:cubicBezTo>
                    <a:pt x="60" y="2"/>
                    <a:pt x="63" y="2"/>
                    <a:pt x="64" y="0"/>
                  </a:cubicBezTo>
                  <a:cubicBezTo>
                    <a:pt x="54" y="1"/>
                    <a:pt x="47" y="6"/>
                    <a:pt x="38" y="8"/>
                  </a:cubicBezTo>
                  <a:cubicBezTo>
                    <a:pt x="40" y="10"/>
                    <a:pt x="44" y="10"/>
                    <a:pt x="44" y="14"/>
                  </a:cubicBezTo>
                  <a:cubicBezTo>
                    <a:pt x="46" y="13"/>
                    <a:pt x="51" y="12"/>
                    <a:pt x="52" y="14"/>
                  </a:cubicBezTo>
                  <a:cubicBezTo>
                    <a:pt x="52" y="19"/>
                    <a:pt x="48" y="16"/>
                    <a:pt x="45" y="17"/>
                  </a:cubicBezTo>
                  <a:cubicBezTo>
                    <a:pt x="39" y="19"/>
                    <a:pt x="37" y="25"/>
                    <a:pt x="32" y="20"/>
                  </a:cubicBezTo>
                  <a:cubicBezTo>
                    <a:pt x="33" y="20"/>
                    <a:pt x="33" y="18"/>
                    <a:pt x="34" y="16"/>
                  </a:cubicBezTo>
                  <a:cubicBezTo>
                    <a:pt x="32" y="14"/>
                    <a:pt x="29" y="15"/>
                    <a:pt x="28" y="15"/>
                  </a:cubicBezTo>
                  <a:cubicBezTo>
                    <a:pt x="26" y="12"/>
                    <a:pt x="33" y="11"/>
                    <a:pt x="34" y="9"/>
                  </a:cubicBezTo>
                  <a:cubicBezTo>
                    <a:pt x="29" y="9"/>
                    <a:pt x="23" y="8"/>
                    <a:pt x="25" y="3"/>
                  </a:cubicBezTo>
                  <a:cubicBezTo>
                    <a:pt x="18" y="3"/>
                    <a:pt x="17" y="10"/>
                    <a:pt x="12" y="13"/>
                  </a:cubicBezTo>
                  <a:cubicBezTo>
                    <a:pt x="15" y="14"/>
                    <a:pt x="12" y="16"/>
                    <a:pt x="12" y="19"/>
                  </a:cubicBezTo>
                  <a:cubicBezTo>
                    <a:pt x="12" y="19"/>
                    <a:pt x="10" y="20"/>
                    <a:pt x="8" y="20"/>
                  </a:cubicBezTo>
                  <a:cubicBezTo>
                    <a:pt x="7" y="23"/>
                    <a:pt x="5" y="26"/>
                    <a:pt x="6" y="31"/>
                  </a:cubicBezTo>
                  <a:cubicBezTo>
                    <a:pt x="1" y="30"/>
                    <a:pt x="4" y="37"/>
                    <a:pt x="0" y="38"/>
                  </a:cubicBezTo>
                  <a:cubicBezTo>
                    <a:pt x="3" y="39"/>
                    <a:pt x="3" y="43"/>
                    <a:pt x="4" y="45"/>
                  </a:cubicBezTo>
                  <a:cubicBezTo>
                    <a:pt x="10" y="47"/>
                    <a:pt x="14" y="47"/>
                    <a:pt x="20" y="48"/>
                  </a:cubicBezTo>
                  <a:cubicBezTo>
                    <a:pt x="25" y="40"/>
                    <a:pt x="37" y="42"/>
                    <a:pt x="44" y="39"/>
                  </a:cubicBezTo>
                  <a:cubicBezTo>
                    <a:pt x="43" y="41"/>
                    <a:pt x="45" y="41"/>
                    <a:pt x="45" y="43"/>
                  </a:cubicBezTo>
                  <a:cubicBezTo>
                    <a:pt x="47" y="44"/>
                    <a:pt x="47" y="42"/>
                    <a:pt x="50" y="43"/>
                  </a:cubicBezTo>
                  <a:cubicBezTo>
                    <a:pt x="55" y="51"/>
                    <a:pt x="88" y="53"/>
                    <a:pt x="79" y="35"/>
                  </a:cubicBezTo>
                  <a:cubicBezTo>
                    <a:pt x="69" y="30"/>
                    <a:pt x="60" y="23"/>
                    <a:pt x="53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Freeform 103" descr="MAP">
              <a:extLst>
                <a:ext uri="{FF2B5EF4-FFF2-40B4-BE49-F238E27FC236}">
                  <a16:creationId xmlns:a16="http://schemas.microsoft.com/office/drawing/2014/main" id="{E365FD60-22DB-E909-7209-A74C3792A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4207" y="2185986"/>
              <a:ext cx="46486" cy="41021"/>
            </a:xfrm>
            <a:custGeom>
              <a:avLst/>
              <a:gdLst>
                <a:gd name="T0" fmla="*/ 10 w 10"/>
                <a:gd name="T1" fmla="*/ 6 h 9"/>
                <a:gd name="T2" fmla="*/ 6 w 10"/>
                <a:gd name="T3" fmla="*/ 0 h 9"/>
                <a:gd name="T4" fmla="*/ 1 w 10"/>
                <a:gd name="T5" fmla="*/ 1 h 9"/>
                <a:gd name="T6" fmla="*/ 1 w 10"/>
                <a:gd name="T7" fmla="*/ 8 h 9"/>
                <a:gd name="T8" fmla="*/ 7 w 10"/>
                <a:gd name="T9" fmla="*/ 9 h 9"/>
                <a:gd name="T10" fmla="*/ 10 w 10"/>
                <a:gd name="T1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10" y="6"/>
                  </a:moveTo>
                  <a:cubicBezTo>
                    <a:pt x="7" y="5"/>
                    <a:pt x="5" y="3"/>
                    <a:pt x="6" y="0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4"/>
                    <a:pt x="1" y="6"/>
                    <a:pt x="1" y="8"/>
                  </a:cubicBezTo>
                  <a:cubicBezTo>
                    <a:pt x="4" y="6"/>
                    <a:pt x="4" y="8"/>
                    <a:pt x="7" y="9"/>
                  </a:cubicBezTo>
                  <a:cubicBezTo>
                    <a:pt x="6" y="6"/>
                    <a:pt x="10" y="8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Freeform 104" descr="MAP">
              <a:extLst>
                <a:ext uri="{FF2B5EF4-FFF2-40B4-BE49-F238E27FC236}">
                  <a16:creationId xmlns:a16="http://schemas.microsoft.com/office/drawing/2014/main" id="{A1C8C1B0-5954-DB04-D944-37A0BB2F7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2779" y="2223100"/>
              <a:ext cx="42445" cy="27348"/>
            </a:xfrm>
            <a:custGeom>
              <a:avLst/>
              <a:gdLst>
                <a:gd name="T0" fmla="*/ 0 w 9"/>
                <a:gd name="T1" fmla="*/ 2 h 6"/>
                <a:gd name="T2" fmla="*/ 9 w 9"/>
                <a:gd name="T3" fmla="*/ 1 h 6"/>
                <a:gd name="T4" fmla="*/ 0 w 9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0" y="2"/>
                  </a:moveTo>
                  <a:cubicBezTo>
                    <a:pt x="4" y="0"/>
                    <a:pt x="6" y="6"/>
                    <a:pt x="9" y="1"/>
                  </a:cubicBezTo>
                  <a:cubicBezTo>
                    <a:pt x="5" y="1"/>
                    <a:pt x="2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Freeform 105" descr="MAP">
              <a:extLst>
                <a:ext uri="{FF2B5EF4-FFF2-40B4-BE49-F238E27FC236}">
                  <a16:creationId xmlns:a16="http://schemas.microsoft.com/office/drawing/2014/main" id="{3A79CA10-188D-7C7A-7675-9B0FFE0C3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6457" y="1996514"/>
              <a:ext cx="196048" cy="386760"/>
            </a:xfrm>
            <a:custGeom>
              <a:avLst/>
              <a:gdLst>
                <a:gd name="T0" fmla="*/ 36 w 41"/>
                <a:gd name="T1" fmla="*/ 61 h 84"/>
                <a:gd name="T2" fmla="*/ 37 w 41"/>
                <a:gd name="T3" fmla="*/ 57 h 84"/>
                <a:gd name="T4" fmla="*/ 33 w 41"/>
                <a:gd name="T5" fmla="*/ 55 h 84"/>
                <a:gd name="T6" fmla="*/ 33 w 41"/>
                <a:gd name="T7" fmla="*/ 35 h 84"/>
                <a:gd name="T8" fmla="*/ 19 w 41"/>
                <a:gd name="T9" fmla="*/ 23 h 84"/>
                <a:gd name="T10" fmla="*/ 24 w 41"/>
                <a:gd name="T11" fmla="*/ 19 h 84"/>
                <a:gd name="T12" fmla="*/ 33 w 41"/>
                <a:gd name="T13" fmla="*/ 12 h 84"/>
                <a:gd name="T14" fmla="*/ 36 w 41"/>
                <a:gd name="T15" fmla="*/ 1 h 84"/>
                <a:gd name="T16" fmla="*/ 26 w 41"/>
                <a:gd name="T17" fmla="*/ 0 h 84"/>
                <a:gd name="T18" fmla="*/ 0 w 41"/>
                <a:gd name="T19" fmla="*/ 20 h 84"/>
                <a:gd name="T20" fmla="*/ 6 w 41"/>
                <a:gd name="T21" fmla="*/ 26 h 84"/>
                <a:gd name="T22" fmla="*/ 16 w 41"/>
                <a:gd name="T23" fmla="*/ 51 h 84"/>
                <a:gd name="T24" fmla="*/ 21 w 41"/>
                <a:gd name="T25" fmla="*/ 55 h 84"/>
                <a:gd name="T26" fmla="*/ 16 w 41"/>
                <a:gd name="T27" fmla="*/ 55 h 84"/>
                <a:gd name="T28" fmla="*/ 12 w 41"/>
                <a:gd name="T29" fmla="*/ 75 h 84"/>
                <a:gd name="T30" fmla="*/ 18 w 41"/>
                <a:gd name="T31" fmla="*/ 75 h 84"/>
                <a:gd name="T32" fmla="*/ 41 w 41"/>
                <a:gd name="T33" fmla="*/ 80 h 84"/>
                <a:gd name="T34" fmla="*/ 41 w 41"/>
                <a:gd name="T35" fmla="*/ 64 h 84"/>
                <a:gd name="T36" fmla="*/ 36 w 41"/>
                <a:gd name="T37" fmla="*/ 6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" h="84">
                  <a:moveTo>
                    <a:pt x="36" y="61"/>
                  </a:moveTo>
                  <a:cubicBezTo>
                    <a:pt x="35" y="59"/>
                    <a:pt x="38" y="60"/>
                    <a:pt x="37" y="57"/>
                  </a:cubicBezTo>
                  <a:cubicBezTo>
                    <a:pt x="34" y="58"/>
                    <a:pt x="34" y="56"/>
                    <a:pt x="33" y="55"/>
                  </a:cubicBezTo>
                  <a:cubicBezTo>
                    <a:pt x="36" y="46"/>
                    <a:pt x="29" y="42"/>
                    <a:pt x="33" y="35"/>
                  </a:cubicBezTo>
                  <a:cubicBezTo>
                    <a:pt x="23" y="35"/>
                    <a:pt x="27" y="25"/>
                    <a:pt x="19" y="23"/>
                  </a:cubicBezTo>
                  <a:cubicBezTo>
                    <a:pt x="17" y="17"/>
                    <a:pt x="23" y="19"/>
                    <a:pt x="24" y="19"/>
                  </a:cubicBezTo>
                  <a:cubicBezTo>
                    <a:pt x="22" y="15"/>
                    <a:pt x="27" y="10"/>
                    <a:pt x="33" y="12"/>
                  </a:cubicBezTo>
                  <a:cubicBezTo>
                    <a:pt x="36" y="9"/>
                    <a:pt x="35" y="5"/>
                    <a:pt x="36" y="1"/>
                  </a:cubicBezTo>
                  <a:cubicBezTo>
                    <a:pt x="31" y="0"/>
                    <a:pt x="29" y="3"/>
                    <a:pt x="26" y="0"/>
                  </a:cubicBezTo>
                  <a:cubicBezTo>
                    <a:pt x="14" y="5"/>
                    <a:pt x="7" y="10"/>
                    <a:pt x="0" y="20"/>
                  </a:cubicBezTo>
                  <a:cubicBezTo>
                    <a:pt x="4" y="21"/>
                    <a:pt x="3" y="25"/>
                    <a:pt x="6" y="26"/>
                  </a:cubicBezTo>
                  <a:cubicBezTo>
                    <a:pt x="3" y="37"/>
                    <a:pt x="14" y="41"/>
                    <a:pt x="16" y="51"/>
                  </a:cubicBezTo>
                  <a:cubicBezTo>
                    <a:pt x="20" y="50"/>
                    <a:pt x="21" y="51"/>
                    <a:pt x="21" y="55"/>
                  </a:cubicBezTo>
                  <a:cubicBezTo>
                    <a:pt x="18" y="54"/>
                    <a:pt x="18" y="54"/>
                    <a:pt x="16" y="55"/>
                  </a:cubicBezTo>
                  <a:cubicBezTo>
                    <a:pt x="17" y="63"/>
                    <a:pt x="11" y="64"/>
                    <a:pt x="12" y="75"/>
                  </a:cubicBezTo>
                  <a:cubicBezTo>
                    <a:pt x="14" y="75"/>
                    <a:pt x="15" y="76"/>
                    <a:pt x="18" y="75"/>
                  </a:cubicBezTo>
                  <a:cubicBezTo>
                    <a:pt x="22" y="84"/>
                    <a:pt x="31" y="80"/>
                    <a:pt x="41" y="80"/>
                  </a:cubicBezTo>
                  <a:cubicBezTo>
                    <a:pt x="41" y="74"/>
                    <a:pt x="39" y="69"/>
                    <a:pt x="41" y="64"/>
                  </a:cubicBezTo>
                  <a:cubicBezTo>
                    <a:pt x="39" y="62"/>
                    <a:pt x="37" y="62"/>
                    <a:pt x="36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: Shape 12" descr="MAP">
              <a:extLst>
                <a:ext uri="{FF2B5EF4-FFF2-40B4-BE49-F238E27FC236}">
                  <a16:creationId xmlns:a16="http://schemas.microsoft.com/office/drawing/2014/main" id="{624C81A6-D669-8F1E-1CFF-CBC2423FB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095" y="1054544"/>
              <a:ext cx="60942" cy="27200"/>
            </a:xfrm>
            <a:custGeom>
              <a:avLst/>
              <a:gdLst>
                <a:gd name="connsiteX0" fmla="*/ 12084 w 61854"/>
                <a:gd name="connsiteY0" fmla="*/ 0 h 27607"/>
                <a:gd name="connsiteX1" fmla="*/ 61854 w 61854"/>
                <a:gd name="connsiteY1" fmla="*/ 25702 h 27607"/>
                <a:gd name="connsiteX2" fmla="*/ 61759 w 61854"/>
                <a:gd name="connsiteY2" fmla="*/ 27607 h 27607"/>
                <a:gd name="connsiteX3" fmla="*/ 0 w 61854"/>
                <a:gd name="connsiteY3" fmla="*/ 27607 h 27607"/>
                <a:gd name="connsiteX4" fmla="*/ 2388 w 61854"/>
                <a:gd name="connsiteY4" fmla="*/ 22846 h 27607"/>
                <a:gd name="connsiteX5" fmla="*/ 12084 w 61854"/>
                <a:gd name="connsiteY5" fmla="*/ 0 h 2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54" h="27607">
                  <a:moveTo>
                    <a:pt x="12084" y="0"/>
                  </a:moveTo>
                  <a:cubicBezTo>
                    <a:pt x="37537" y="0"/>
                    <a:pt x="57536" y="5272"/>
                    <a:pt x="61854" y="25702"/>
                  </a:cubicBezTo>
                  <a:lnTo>
                    <a:pt x="61759" y="27607"/>
                  </a:lnTo>
                  <a:lnTo>
                    <a:pt x="0" y="27607"/>
                  </a:lnTo>
                  <a:lnTo>
                    <a:pt x="2388" y="22846"/>
                  </a:lnTo>
                  <a:cubicBezTo>
                    <a:pt x="4812" y="15231"/>
                    <a:pt x="7236" y="7030"/>
                    <a:pt x="1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: Shape 13" descr="MAP">
              <a:extLst>
                <a:ext uri="{FF2B5EF4-FFF2-40B4-BE49-F238E27FC236}">
                  <a16:creationId xmlns:a16="http://schemas.microsoft.com/office/drawing/2014/main" id="{0B03937A-C174-DF2C-295B-BD75A91AC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554" y="1059412"/>
              <a:ext cx="63929" cy="22332"/>
            </a:xfrm>
            <a:custGeom>
              <a:avLst/>
              <a:gdLst>
                <a:gd name="connsiteX0" fmla="*/ 7191 w 64886"/>
                <a:gd name="connsiteY0" fmla="*/ 0 h 22667"/>
                <a:gd name="connsiteX1" fmla="*/ 50791 w 64886"/>
                <a:gd name="connsiteY1" fmla="*/ 4687 h 22667"/>
                <a:gd name="connsiteX2" fmla="*/ 64886 w 64886"/>
                <a:gd name="connsiteY2" fmla="*/ 22667 h 22667"/>
                <a:gd name="connsiteX3" fmla="*/ 172 w 64886"/>
                <a:gd name="connsiteY3" fmla="*/ 22667 h 22667"/>
                <a:gd name="connsiteX4" fmla="*/ 0 w 64886"/>
                <a:gd name="connsiteY4" fmla="*/ 21750 h 22667"/>
                <a:gd name="connsiteX5" fmla="*/ 7191 w 64886"/>
                <a:gd name="connsiteY5" fmla="*/ 0 h 2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886" h="22667">
                  <a:moveTo>
                    <a:pt x="7191" y="0"/>
                  </a:moveTo>
                  <a:cubicBezTo>
                    <a:pt x="26568" y="0"/>
                    <a:pt x="36257" y="9374"/>
                    <a:pt x="50791" y="4687"/>
                  </a:cubicBezTo>
                  <a:lnTo>
                    <a:pt x="64886" y="22667"/>
                  </a:lnTo>
                  <a:lnTo>
                    <a:pt x="172" y="22667"/>
                  </a:lnTo>
                  <a:lnTo>
                    <a:pt x="0" y="21750"/>
                  </a:lnTo>
                  <a:cubicBezTo>
                    <a:pt x="227" y="14354"/>
                    <a:pt x="2346" y="7031"/>
                    <a:pt x="7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: Shape 14" descr="MAP">
              <a:extLst>
                <a:ext uri="{FF2B5EF4-FFF2-40B4-BE49-F238E27FC236}">
                  <a16:creationId xmlns:a16="http://schemas.microsoft.com/office/drawing/2014/main" id="{F5013CBF-A7F6-42BC-F36C-B9EDF7D66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8484" y="1081743"/>
              <a:ext cx="72027" cy="51846"/>
            </a:xfrm>
            <a:custGeom>
              <a:avLst/>
              <a:gdLst>
                <a:gd name="connsiteX0" fmla="*/ 0 w 73105"/>
                <a:gd name="connsiteY0" fmla="*/ 0 h 52622"/>
                <a:gd name="connsiteX1" fmla="*/ 22921 w 73105"/>
                <a:gd name="connsiteY1" fmla="*/ 0 h 52622"/>
                <a:gd name="connsiteX2" fmla="*/ 24660 w 73105"/>
                <a:gd name="connsiteY2" fmla="*/ 14828 h 52622"/>
                <a:gd name="connsiteX3" fmla="*/ 73105 w 73105"/>
                <a:gd name="connsiteY3" fmla="*/ 19515 h 52622"/>
                <a:gd name="connsiteX4" fmla="*/ 63415 w 73105"/>
                <a:gd name="connsiteY4" fmla="*/ 52323 h 52622"/>
                <a:gd name="connsiteX5" fmla="*/ 2784 w 73105"/>
                <a:gd name="connsiteY5" fmla="*/ 3551 h 52622"/>
                <a:gd name="connsiteX6" fmla="*/ 0 w 73105"/>
                <a:gd name="connsiteY6" fmla="*/ 0 h 5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05" h="52622">
                  <a:moveTo>
                    <a:pt x="0" y="0"/>
                  </a:moveTo>
                  <a:lnTo>
                    <a:pt x="22921" y="0"/>
                  </a:lnTo>
                  <a:lnTo>
                    <a:pt x="24660" y="14828"/>
                  </a:lnTo>
                  <a:cubicBezTo>
                    <a:pt x="39194" y="24202"/>
                    <a:pt x="58571" y="24202"/>
                    <a:pt x="73105" y="19515"/>
                  </a:cubicBezTo>
                  <a:cubicBezTo>
                    <a:pt x="63415" y="33576"/>
                    <a:pt x="73105" y="47636"/>
                    <a:pt x="63415" y="52323"/>
                  </a:cubicBezTo>
                  <a:cubicBezTo>
                    <a:pt x="23448" y="55838"/>
                    <a:pt x="16182" y="27717"/>
                    <a:pt x="2784" y="355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: Shape 15" descr="MAP">
              <a:extLst>
                <a:ext uri="{FF2B5EF4-FFF2-40B4-BE49-F238E27FC236}">
                  <a16:creationId xmlns:a16="http://schemas.microsoft.com/office/drawing/2014/main" id="{C1E9E4A3-B022-A324-DB88-9F692815C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3249" y="1081743"/>
              <a:ext cx="7848" cy="14355"/>
            </a:xfrm>
            <a:custGeom>
              <a:avLst/>
              <a:gdLst>
                <a:gd name="connsiteX0" fmla="*/ 0 w 7965"/>
                <a:gd name="connsiteY0" fmla="*/ 0 h 14570"/>
                <a:gd name="connsiteX1" fmla="*/ 7965 w 7965"/>
                <a:gd name="connsiteY1" fmla="*/ 0 h 14570"/>
                <a:gd name="connsiteX2" fmla="*/ 657 w 7965"/>
                <a:gd name="connsiteY2" fmla="*/ 14570 h 14570"/>
                <a:gd name="connsiteX3" fmla="*/ 0 w 7965"/>
                <a:gd name="connsiteY3" fmla="*/ 0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5" h="14570">
                  <a:moveTo>
                    <a:pt x="0" y="0"/>
                  </a:moveTo>
                  <a:lnTo>
                    <a:pt x="7965" y="0"/>
                  </a:lnTo>
                  <a:lnTo>
                    <a:pt x="657" y="145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: Shape 16" descr="MAP">
              <a:extLst>
                <a:ext uri="{FF2B5EF4-FFF2-40B4-BE49-F238E27FC236}">
                  <a16:creationId xmlns:a16="http://schemas.microsoft.com/office/drawing/2014/main" id="{3E7DD7E3-7122-4745-A12D-38EE56095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394" y="1072529"/>
              <a:ext cx="33137" cy="9215"/>
            </a:xfrm>
            <a:custGeom>
              <a:avLst/>
              <a:gdLst>
                <a:gd name="connsiteX0" fmla="*/ 33633 w 33633"/>
                <a:gd name="connsiteY0" fmla="*/ 622 h 9353"/>
                <a:gd name="connsiteX1" fmla="*/ 31490 w 33633"/>
                <a:gd name="connsiteY1" fmla="*/ 9353 h 9353"/>
                <a:gd name="connsiteX2" fmla="*/ 0 w 33633"/>
                <a:gd name="connsiteY2" fmla="*/ 9353 h 9353"/>
                <a:gd name="connsiteX3" fmla="*/ 5198 w 33633"/>
                <a:gd name="connsiteY3" fmla="*/ 7632 h 9353"/>
                <a:gd name="connsiteX4" fmla="*/ 33633 w 33633"/>
                <a:gd name="connsiteY4" fmla="*/ 622 h 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33" h="9353">
                  <a:moveTo>
                    <a:pt x="33633" y="622"/>
                  </a:moveTo>
                  <a:lnTo>
                    <a:pt x="31490" y="9353"/>
                  </a:lnTo>
                  <a:lnTo>
                    <a:pt x="0" y="9353"/>
                  </a:lnTo>
                  <a:lnTo>
                    <a:pt x="5198" y="7632"/>
                  </a:lnTo>
                  <a:cubicBezTo>
                    <a:pt x="16693" y="2959"/>
                    <a:pt x="26373" y="-1714"/>
                    <a:pt x="33633" y="6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: Shape 17" descr="MAP">
              <a:extLst>
                <a:ext uri="{FF2B5EF4-FFF2-40B4-BE49-F238E27FC236}">
                  <a16:creationId xmlns:a16="http://schemas.microsoft.com/office/drawing/2014/main" id="{3933C3DD-7EE8-E418-D96B-A7F3E78F9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7717" y="1081743"/>
              <a:ext cx="96524" cy="36514"/>
            </a:xfrm>
            <a:custGeom>
              <a:avLst/>
              <a:gdLst>
                <a:gd name="connsiteX0" fmla="*/ 75 w 97969"/>
                <a:gd name="connsiteY0" fmla="*/ 0 h 37060"/>
                <a:gd name="connsiteX1" fmla="*/ 97969 w 97969"/>
                <a:gd name="connsiteY1" fmla="*/ 0 h 37060"/>
                <a:gd name="connsiteX2" fmla="*/ 97761 w 97969"/>
                <a:gd name="connsiteY2" fmla="*/ 579 h 37060"/>
                <a:gd name="connsiteX3" fmla="*/ 83782 w 97969"/>
                <a:gd name="connsiteY3" fmla="*/ 32861 h 37060"/>
                <a:gd name="connsiteX4" fmla="*/ 5983 w 97969"/>
                <a:gd name="connsiteY4" fmla="*/ 23469 h 37060"/>
                <a:gd name="connsiteX5" fmla="*/ 0 w 97969"/>
                <a:gd name="connsiteY5" fmla="*/ 450 h 37060"/>
                <a:gd name="connsiteX6" fmla="*/ 75 w 97969"/>
                <a:gd name="connsiteY6" fmla="*/ 0 h 3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969" h="37060">
                  <a:moveTo>
                    <a:pt x="75" y="0"/>
                  </a:moveTo>
                  <a:lnTo>
                    <a:pt x="97969" y="0"/>
                  </a:lnTo>
                  <a:lnTo>
                    <a:pt x="97761" y="579"/>
                  </a:lnTo>
                  <a:cubicBezTo>
                    <a:pt x="92291" y="9383"/>
                    <a:pt x="86213" y="18774"/>
                    <a:pt x="83782" y="32861"/>
                  </a:cubicBezTo>
                  <a:cubicBezTo>
                    <a:pt x="54607" y="37556"/>
                    <a:pt x="25433" y="42252"/>
                    <a:pt x="5983" y="23469"/>
                  </a:cubicBezTo>
                  <a:cubicBezTo>
                    <a:pt x="2336" y="14665"/>
                    <a:pt x="437" y="7034"/>
                    <a:pt x="0" y="450"/>
                  </a:cubicBez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: Shape 18" descr="MAP">
              <a:extLst>
                <a:ext uri="{FF2B5EF4-FFF2-40B4-BE49-F238E27FC236}">
                  <a16:creationId xmlns:a16="http://schemas.microsoft.com/office/drawing/2014/main" id="{10877C77-6453-6271-A1B3-0B79B53A0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909" y="1081743"/>
              <a:ext cx="333151" cy="190082"/>
            </a:xfrm>
            <a:custGeom>
              <a:avLst/>
              <a:gdLst>
                <a:gd name="connsiteX0" fmla="*/ 41426 w 338138"/>
                <a:gd name="connsiteY0" fmla="*/ 0 h 192928"/>
                <a:gd name="connsiteX1" fmla="*/ 106140 w 338138"/>
                <a:gd name="connsiteY1" fmla="*/ 0 h 192928"/>
                <a:gd name="connsiteX2" fmla="*/ 108924 w 338138"/>
                <a:gd name="connsiteY2" fmla="*/ 3551 h 192928"/>
                <a:gd name="connsiteX3" fmla="*/ 169555 w 338138"/>
                <a:gd name="connsiteY3" fmla="*/ 52323 h 192928"/>
                <a:gd name="connsiteX4" fmla="*/ 179245 w 338138"/>
                <a:gd name="connsiteY4" fmla="*/ 19515 h 192928"/>
                <a:gd name="connsiteX5" fmla="*/ 130800 w 338138"/>
                <a:gd name="connsiteY5" fmla="*/ 14828 h 192928"/>
                <a:gd name="connsiteX6" fmla="*/ 129061 w 338138"/>
                <a:gd name="connsiteY6" fmla="*/ 0 h 192928"/>
                <a:gd name="connsiteX7" fmla="*/ 327914 w 338138"/>
                <a:gd name="connsiteY7" fmla="*/ 0 h 192928"/>
                <a:gd name="connsiteX8" fmla="*/ 327000 w 338138"/>
                <a:gd name="connsiteY8" fmla="*/ 16586 h 192928"/>
                <a:gd name="connsiteX9" fmla="*/ 310044 w 338138"/>
                <a:gd name="connsiteY9" fmla="*/ 57010 h 192928"/>
                <a:gd name="connsiteX10" fmla="*/ 237378 w 338138"/>
                <a:gd name="connsiteY10" fmla="*/ 33576 h 192928"/>
                <a:gd name="connsiteX11" fmla="*/ 227689 w 338138"/>
                <a:gd name="connsiteY11" fmla="*/ 57010 h 192928"/>
                <a:gd name="connsiteX12" fmla="*/ 329422 w 338138"/>
                <a:gd name="connsiteY12" fmla="*/ 80444 h 192928"/>
                <a:gd name="connsiteX13" fmla="*/ 242222 w 338138"/>
                <a:gd name="connsiteY13" fmla="*/ 192928 h 192928"/>
                <a:gd name="connsiteX14" fmla="*/ 232533 w 338138"/>
                <a:gd name="connsiteY14" fmla="*/ 146060 h 192928"/>
                <a:gd name="connsiteX15" fmla="*/ 213156 w 338138"/>
                <a:gd name="connsiteY15" fmla="*/ 136686 h 192928"/>
                <a:gd name="connsiteX16" fmla="*/ 213156 w 338138"/>
                <a:gd name="connsiteY16" fmla="*/ 164807 h 192928"/>
                <a:gd name="connsiteX17" fmla="*/ 155022 w 338138"/>
                <a:gd name="connsiteY17" fmla="*/ 141373 h 192928"/>
                <a:gd name="connsiteX18" fmla="*/ 53289 w 338138"/>
                <a:gd name="connsiteY18" fmla="*/ 146060 h 192928"/>
                <a:gd name="connsiteX19" fmla="*/ 38755 w 338138"/>
                <a:gd name="connsiteY19" fmla="*/ 164807 h 192928"/>
                <a:gd name="connsiteX20" fmla="*/ 0 w 338138"/>
                <a:gd name="connsiteY20" fmla="*/ 146060 h 192928"/>
                <a:gd name="connsiteX21" fmla="*/ 9689 w 338138"/>
                <a:gd name="connsiteY21" fmla="*/ 89818 h 192928"/>
                <a:gd name="connsiteX22" fmla="*/ 19378 w 338138"/>
                <a:gd name="connsiteY22" fmla="*/ 89818 h 192928"/>
                <a:gd name="connsiteX23" fmla="*/ 67822 w 338138"/>
                <a:gd name="connsiteY23" fmla="*/ 61697 h 192928"/>
                <a:gd name="connsiteX24" fmla="*/ 45417 w 338138"/>
                <a:gd name="connsiteY24" fmla="*/ 21273 h 192928"/>
                <a:gd name="connsiteX25" fmla="*/ 41426 w 338138"/>
                <a:gd name="connsiteY25" fmla="*/ 0 h 19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8138" h="192928">
                  <a:moveTo>
                    <a:pt x="41426" y="0"/>
                  </a:moveTo>
                  <a:lnTo>
                    <a:pt x="106140" y="0"/>
                  </a:lnTo>
                  <a:lnTo>
                    <a:pt x="108924" y="3551"/>
                  </a:lnTo>
                  <a:cubicBezTo>
                    <a:pt x="122322" y="27717"/>
                    <a:pt x="129588" y="55838"/>
                    <a:pt x="169555" y="52323"/>
                  </a:cubicBezTo>
                  <a:cubicBezTo>
                    <a:pt x="179245" y="47636"/>
                    <a:pt x="169555" y="33576"/>
                    <a:pt x="179245" y="19515"/>
                  </a:cubicBezTo>
                  <a:cubicBezTo>
                    <a:pt x="164711" y="24202"/>
                    <a:pt x="145334" y="24202"/>
                    <a:pt x="130800" y="14828"/>
                  </a:cubicBezTo>
                  <a:lnTo>
                    <a:pt x="129061" y="0"/>
                  </a:lnTo>
                  <a:lnTo>
                    <a:pt x="327914" y="0"/>
                  </a:lnTo>
                  <a:lnTo>
                    <a:pt x="327000" y="16586"/>
                  </a:lnTo>
                  <a:cubicBezTo>
                    <a:pt x="325789" y="32404"/>
                    <a:pt x="322155" y="47637"/>
                    <a:pt x="310044" y="57010"/>
                  </a:cubicBezTo>
                  <a:cubicBezTo>
                    <a:pt x="285822" y="47636"/>
                    <a:pt x="256755" y="47636"/>
                    <a:pt x="237378" y="33576"/>
                  </a:cubicBezTo>
                  <a:cubicBezTo>
                    <a:pt x="232533" y="38263"/>
                    <a:pt x="227689" y="42949"/>
                    <a:pt x="227689" y="57010"/>
                  </a:cubicBezTo>
                  <a:cubicBezTo>
                    <a:pt x="261600" y="66384"/>
                    <a:pt x="285822" y="80444"/>
                    <a:pt x="329422" y="80444"/>
                  </a:cubicBezTo>
                  <a:cubicBezTo>
                    <a:pt x="363333" y="150747"/>
                    <a:pt x="290666" y="178868"/>
                    <a:pt x="242222" y="192928"/>
                  </a:cubicBezTo>
                  <a:cubicBezTo>
                    <a:pt x="242222" y="174181"/>
                    <a:pt x="237378" y="160120"/>
                    <a:pt x="232533" y="146060"/>
                  </a:cubicBezTo>
                  <a:cubicBezTo>
                    <a:pt x="227689" y="141373"/>
                    <a:pt x="218000" y="141373"/>
                    <a:pt x="213156" y="136686"/>
                  </a:cubicBezTo>
                  <a:cubicBezTo>
                    <a:pt x="198622" y="141373"/>
                    <a:pt x="218000" y="150747"/>
                    <a:pt x="213156" y="164807"/>
                  </a:cubicBezTo>
                  <a:cubicBezTo>
                    <a:pt x="184089" y="164807"/>
                    <a:pt x="159867" y="160120"/>
                    <a:pt x="155022" y="141373"/>
                  </a:cubicBezTo>
                  <a:cubicBezTo>
                    <a:pt x="164711" y="178868"/>
                    <a:pt x="72666" y="174181"/>
                    <a:pt x="53289" y="146060"/>
                  </a:cubicBezTo>
                  <a:cubicBezTo>
                    <a:pt x="43600" y="146060"/>
                    <a:pt x="48445" y="160120"/>
                    <a:pt x="38755" y="164807"/>
                  </a:cubicBezTo>
                  <a:cubicBezTo>
                    <a:pt x="19378" y="160120"/>
                    <a:pt x="14534" y="150747"/>
                    <a:pt x="0" y="146060"/>
                  </a:cubicBezTo>
                  <a:cubicBezTo>
                    <a:pt x="9689" y="117939"/>
                    <a:pt x="4844" y="99191"/>
                    <a:pt x="9689" y="89818"/>
                  </a:cubicBezTo>
                  <a:cubicBezTo>
                    <a:pt x="14534" y="85131"/>
                    <a:pt x="19378" y="89818"/>
                    <a:pt x="19378" y="89818"/>
                  </a:cubicBezTo>
                  <a:cubicBezTo>
                    <a:pt x="24223" y="85131"/>
                    <a:pt x="43600" y="61697"/>
                    <a:pt x="67822" y="61697"/>
                  </a:cubicBezTo>
                  <a:cubicBezTo>
                    <a:pt x="60555" y="49980"/>
                    <a:pt x="50867" y="35920"/>
                    <a:pt x="45417" y="21273"/>
                  </a:cubicBezTo>
                  <a:lnTo>
                    <a:pt x="414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: Shape 19" descr="MAP">
              <a:extLst>
                <a:ext uri="{FF2B5EF4-FFF2-40B4-BE49-F238E27FC236}">
                  <a16:creationId xmlns:a16="http://schemas.microsoft.com/office/drawing/2014/main" id="{B9B7CF01-7A63-67BA-0971-F8103A4C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895" y="1081743"/>
              <a:ext cx="1495279" cy="1422639"/>
            </a:xfrm>
            <a:custGeom>
              <a:avLst/>
              <a:gdLst>
                <a:gd name="connsiteX0" fmla="*/ 28005 w 1517660"/>
                <a:gd name="connsiteY0" fmla="*/ 0 h 1443933"/>
                <a:gd name="connsiteX1" fmla="*/ 1410148 w 1517660"/>
                <a:gd name="connsiteY1" fmla="*/ 0 h 1443933"/>
                <a:gd name="connsiteX2" fmla="*/ 1410805 w 1517660"/>
                <a:gd name="connsiteY2" fmla="*/ 14570 h 1443933"/>
                <a:gd name="connsiteX3" fmla="*/ 1418113 w 1517660"/>
                <a:gd name="connsiteY3" fmla="*/ 0 h 1443933"/>
                <a:gd name="connsiteX4" fmla="*/ 1479872 w 1517660"/>
                <a:gd name="connsiteY4" fmla="*/ 0 h 1443933"/>
                <a:gd name="connsiteX5" fmla="*/ 1478679 w 1517660"/>
                <a:gd name="connsiteY5" fmla="*/ 23944 h 1443933"/>
                <a:gd name="connsiteX6" fmla="*/ 1449590 w 1517660"/>
                <a:gd name="connsiteY6" fmla="*/ 19257 h 1443933"/>
                <a:gd name="connsiteX7" fmla="*/ 1502920 w 1517660"/>
                <a:gd name="connsiteY7" fmla="*/ 56748 h 1443933"/>
                <a:gd name="connsiteX8" fmla="*/ 1512615 w 1517660"/>
                <a:gd name="connsiteY8" fmla="*/ 122358 h 1443933"/>
                <a:gd name="connsiteX9" fmla="*/ 1449590 w 1517660"/>
                <a:gd name="connsiteY9" fmla="*/ 103612 h 1443933"/>
                <a:gd name="connsiteX10" fmla="*/ 1425349 w 1517660"/>
                <a:gd name="connsiteY10" fmla="*/ 131731 h 1443933"/>
                <a:gd name="connsiteX11" fmla="*/ 1396260 w 1517660"/>
                <a:gd name="connsiteY11" fmla="*/ 117672 h 1443933"/>
                <a:gd name="connsiteX12" fmla="*/ 1454438 w 1517660"/>
                <a:gd name="connsiteY12" fmla="*/ 187969 h 1443933"/>
                <a:gd name="connsiteX13" fmla="*/ 1468983 w 1517660"/>
                <a:gd name="connsiteY13" fmla="*/ 300443 h 1443933"/>
                <a:gd name="connsiteX14" fmla="*/ 1439894 w 1517660"/>
                <a:gd name="connsiteY14" fmla="*/ 286384 h 1443933"/>
                <a:gd name="connsiteX15" fmla="*/ 1483527 w 1517660"/>
                <a:gd name="connsiteY15" fmla="*/ 389485 h 1443933"/>
                <a:gd name="connsiteX16" fmla="*/ 1410805 w 1517660"/>
                <a:gd name="connsiteY16" fmla="*/ 394172 h 1443933"/>
                <a:gd name="connsiteX17" fmla="*/ 1401109 w 1517660"/>
                <a:gd name="connsiteY17" fmla="*/ 412918 h 1443933"/>
                <a:gd name="connsiteX18" fmla="*/ 1435046 w 1517660"/>
                <a:gd name="connsiteY18" fmla="*/ 426977 h 1443933"/>
                <a:gd name="connsiteX19" fmla="*/ 1444742 w 1517660"/>
                <a:gd name="connsiteY19" fmla="*/ 478528 h 1443933"/>
                <a:gd name="connsiteX20" fmla="*/ 1405957 w 1517660"/>
                <a:gd name="connsiteY20" fmla="*/ 497273 h 1443933"/>
                <a:gd name="connsiteX21" fmla="*/ 1342931 w 1517660"/>
                <a:gd name="connsiteY21" fmla="*/ 450409 h 1443933"/>
                <a:gd name="connsiteX22" fmla="*/ 1255665 w 1517660"/>
                <a:gd name="connsiteY22" fmla="*/ 483214 h 1443933"/>
                <a:gd name="connsiteX23" fmla="*/ 1250818 w 1517660"/>
                <a:gd name="connsiteY23" fmla="*/ 534765 h 1443933"/>
                <a:gd name="connsiteX24" fmla="*/ 1313843 w 1517660"/>
                <a:gd name="connsiteY24" fmla="*/ 548824 h 1443933"/>
                <a:gd name="connsiteX25" fmla="*/ 1386564 w 1517660"/>
                <a:gd name="connsiteY25" fmla="*/ 651925 h 1443933"/>
                <a:gd name="connsiteX26" fmla="*/ 1405957 w 1517660"/>
                <a:gd name="connsiteY26" fmla="*/ 651925 h 1443933"/>
                <a:gd name="connsiteX27" fmla="*/ 1410805 w 1517660"/>
                <a:gd name="connsiteY27" fmla="*/ 745655 h 1443933"/>
                <a:gd name="connsiteX28" fmla="*/ 1342931 w 1517660"/>
                <a:gd name="connsiteY28" fmla="*/ 731595 h 1443933"/>
                <a:gd name="connsiteX29" fmla="*/ 1275057 w 1517660"/>
                <a:gd name="connsiteY29" fmla="*/ 647239 h 1443933"/>
                <a:gd name="connsiteX30" fmla="*/ 1294450 w 1517660"/>
                <a:gd name="connsiteY30" fmla="*/ 670671 h 1443933"/>
                <a:gd name="connsiteX31" fmla="*/ 1221728 w 1517660"/>
                <a:gd name="connsiteY31" fmla="*/ 736282 h 1443933"/>
                <a:gd name="connsiteX32" fmla="*/ 1323539 w 1517660"/>
                <a:gd name="connsiteY32" fmla="*/ 750341 h 1443933"/>
                <a:gd name="connsiteX33" fmla="*/ 1391413 w 1517660"/>
                <a:gd name="connsiteY33" fmla="*/ 764400 h 1443933"/>
                <a:gd name="connsiteX34" fmla="*/ 1318690 w 1517660"/>
                <a:gd name="connsiteY34" fmla="*/ 830010 h 1443933"/>
                <a:gd name="connsiteX35" fmla="*/ 1178095 w 1517660"/>
                <a:gd name="connsiteY35" fmla="*/ 904993 h 1443933"/>
                <a:gd name="connsiteX36" fmla="*/ 1158702 w 1517660"/>
                <a:gd name="connsiteY36" fmla="*/ 937798 h 1443933"/>
                <a:gd name="connsiteX37" fmla="*/ 1115069 w 1517660"/>
                <a:gd name="connsiteY37" fmla="*/ 895620 h 1443933"/>
                <a:gd name="connsiteX38" fmla="*/ 1115069 w 1517660"/>
                <a:gd name="connsiteY38" fmla="*/ 933111 h 1443933"/>
                <a:gd name="connsiteX39" fmla="*/ 1013259 w 1517660"/>
                <a:gd name="connsiteY39" fmla="*/ 1050272 h 1443933"/>
                <a:gd name="connsiteX40" fmla="*/ 998715 w 1517660"/>
                <a:gd name="connsiteY40" fmla="*/ 1092450 h 1443933"/>
                <a:gd name="connsiteX41" fmla="*/ 955081 w 1517660"/>
                <a:gd name="connsiteY41" fmla="*/ 1097137 h 1443933"/>
                <a:gd name="connsiteX42" fmla="*/ 955081 w 1517660"/>
                <a:gd name="connsiteY42" fmla="*/ 1050272 h 1443933"/>
                <a:gd name="connsiteX43" fmla="*/ 935689 w 1517660"/>
                <a:gd name="connsiteY43" fmla="*/ 1092450 h 1443933"/>
                <a:gd name="connsiteX44" fmla="*/ 896904 w 1517660"/>
                <a:gd name="connsiteY44" fmla="*/ 1101823 h 1443933"/>
                <a:gd name="connsiteX45" fmla="*/ 901752 w 1517660"/>
                <a:gd name="connsiteY45" fmla="*/ 1134629 h 1443933"/>
                <a:gd name="connsiteX46" fmla="*/ 872663 w 1517660"/>
                <a:gd name="connsiteY46" fmla="*/ 1134629 h 1443933"/>
                <a:gd name="connsiteX47" fmla="*/ 882359 w 1517660"/>
                <a:gd name="connsiteY47" fmla="*/ 1181493 h 1443933"/>
                <a:gd name="connsiteX48" fmla="*/ 858118 w 1517660"/>
                <a:gd name="connsiteY48" fmla="*/ 1181493 h 1443933"/>
                <a:gd name="connsiteX49" fmla="*/ 877512 w 1517660"/>
                <a:gd name="connsiteY49" fmla="*/ 1218984 h 1443933"/>
                <a:gd name="connsiteX50" fmla="*/ 858118 w 1517660"/>
                <a:gd name="connsiteY50" fmla="*/ 1223671 h 1443933"/>
                <a:gd name="connsiteX51" fmla="*/ 858118 w 1517660"/>
                <a:gd name="connsiteY51" fmla="*/ 1251790 h 1443933"/>
                <a:gd name="connsiteX52" fmla="*/ 843575 w 1517660"/>
                <a:gd name="connsiteY52" fmla="*/ 1251790 h 1443933"/>
                <a:gd name="connsiteX53" fmla="*/ 843575 w 1517660"/>
                <a:gd name="connsiteY53" fmla="*/ 1279908 h 1443933"/>
                <a:gd name="connsiteX54" fmla="*/ 809638 w 1517660"/>
                <a:gd name="connsiteY54" fmla="*/ 1279908 h 1443933"/>
                <a:gd name="connsiteX55" fmla="*/ 809638 w 1517660"/>
                <a:gd name="connsiteY55" fmla="*/ 1359578 h 1443933"/>
                <a:gd name="connsiteX56" fmla="*/ 819334 w 1517660"/>
                <a:gd name="connsiteY56" fmla="*/ 1401755 h 1443933"/>
                <a:gd name="connsiteX57" fmla="*/ 799941 w 1517660"/>
                <a:gd name="connsiteY57" fmla="*/ 1401755 h 1443933"/>
                <a:gd name="connsiteX58" fmla="*/ 809638 w 1517660"/>
                <a:gd name="connsiteY58" fmla="*/ 1443933 h 1443933"/>
                <a:gd name="connsiteX59" fmla="*/ 775701 w 1517660"/>
                <a:gd name="connsiteY59" fmla="*/ 1425187 h 1443933"/>
                <a:gd name="connsiteX60" fmla="*/ 761156 w 1517660"/>
                <a:gd name="connsiteY60" fmla="*/ 1443933 h 1443933"/>
                <a:gd name="connsiteX61" fmla="*/ 732067 w 1517660"/>
                <a:gd name="connsiteY61" fmla="*/ 1401755 h 1443933"/>
                <a:gd name="connsiteX62" fmla="*/ 732067 w 1517660"/>
                <a:gd name="connsiteY62" fmla="*/ 1373636 h 1443933"/>
                <a:gd name="connsiteX63" fmla="*/ 673890 w 1517660"/>
                <a:gd name="connsiteY63" fmla="*/ 1397069 h 1443933"/>
                <a:gd name="connsiteX64" fmla="*/ 635105 w 1517660"/>
                <a:gd name="connsiteY64" fmla="*/ 1312713 h 1443933"/>
                <a:gd name="connsiteX65" fmla="*/ 606016 w 1517660"/>
                <a:gd name="connsiteY65" fmla="*/ 1298654 h 1443933"/>
                <a:gd name="connsiteX66" fmla="*/ 610864 w 1517660"/>
                <a:gd name="connsiteY66" fmla="*/ 1265848 h 1443933"/>
                <a:gd name="connsiteX67" fmla="*/ 567231 w 1517660"/>
                <a:gd name="connsiteY67" fmla="*/ 1223671 h 1443933"/>
                <a:gd name="connsiteX68" fmla="*/ 606016 w 1517660"/>
                <a:gd name="connsiteY68" fmla="*/ 1158060 h 1443933"/>
                <a:gd name="connsiteX69" fmla="*/ 552687 w 1517660"/>
                <a:gd name="connsiteY69" fmla="*/ 1181493 h 1443933"/>
                <a:gd name="connsiteX70" fmla="*/ 547839 w 1517660"/>
                <a:gd name="connsiteY70" fmla="*/ 1111196 h 1443933"/>
                <a:gd name="connsiteX71" fmla="*/ 528446 w 1517660"/>
                <a:gd name="connsiteY71" fmla="*/ 1050272 h 1443933"/>
                <a:gd name="connsiteX72" fmla="*/ 513902 w 1517660"/>
                <a:gd name="connsiteY72" fmla="*/ 1040899 h 1443933"/>
                <a:gd name="connsiteX73" fmla="*/ 542991 w 1517660"/>
                <a:gd name="connsiteY73" fmla="*/ 1017468 h 1443933"/>
                <a:gd name="connsiteX74" fmla="*/ 513902 w 1517660"/>
                <a:gd name="connsiteY74" fmla="*/ 1003408 h 1443933"/>
                <a:gd name="connsiteX75" fmla="*/ 509054 w 1517660"/>
                <a:gd name="connsiteY75" fmla="*/ 956544 h 1443933"/>
                <a:gd name="connsiteX76" fmla="*/ 591472 w 1517660"/>
                <a:gd name="connsiteY76" fmla="*/ 961231 h 1443933"/>
                <a:gd name="connsiteX77" fmla="*/ 596320 w 1517660"/>
                <a:gd name="connsiteY77" fmla="*/ 937798 h 1443933"/>
                <a:gd name="connsiteX78" fmla="*/ 528446 w 1517660"/>
                <a:gd name="connsiteY78" fmla="*/ 881561 h 1443933"/>
                <a:gd name="connsiteX79" fmla="*/ 576928 w 1517660"/>
                <a:gd name="connsiteY79" fmla="*/ 890934 h 1443933"/>
                <a:gd name="connsiteX80" fmla="*/ 596320 w 1517660"/>
                <a:gd name="connsiteY80" fmla="*/ 848756 h 1443933"/>
                <a:gd name="connsiteX81" fmla="*/ 591472 w 1517660"/>
                <a:gd name="connsiteY81" fmla="*/ 792519 h 1443933"/>
                <a:gd name="connsiteX82" fmla="*/ 484813 w 1517660"/>
                <a:gd name="connsiteY82" fmla="*/ 712849 h 1443933"/>
                <a:gd name="connsiteX83" fmla="*/ 586624 w 1517660"/>
                <a:gd name="connsiteY83" fmla="*/ 750341 h 1443933"/>
                <a:gd name="connsiteX84" fmla="*/ 547839 w 1517660"/>
                <a:gd name="connsiteY84" fmla="*/ 665985 h 1443933"/>
                <a:gd name="connsiteX85" fmla="*/ 557535 w 1517660"/>
                <a:gd name="connsiteY85" fmla="*/ 647239 h 1443933"/>
                <a:gd name="connsiteX86" fmla="*/ 523598 w 1517660"/>
                <a:gd name="connsiteY86" fmla="*/ 623807 h 1443933"/>
                <a:gd name="connsiteX87" fmla="*/ 484813 w 1517660"/>
                <a:gd name="connsiteY87" fmla="*/ 670671 h 1443933"/>
                <a:gd name="connsiteX88" fmla="*/ 455725 w 1517660"/>
                <a:gd name="connsiteY88" fmla="*/ 539451 h 1443933"/>
                <a:gd name="connsiteX89" fmla="*/ 479965 w 1517660"/>
                <a:gd name="connsiteY89" fmla="*/ 544137 h 1443933"/>
                <a:gd name="connsiteX90" fmla="*/ 412091 w 1517660"/>
                <a:gd name="connsiteY90" fmla="*/ 333248 h 1443933"/>
                <a:gd name="connsiteX91" fmla="*/ 378154 w 1517660"/>
                <a:gd name="connsiteY91" fmla="*/ 300443 h 1443933"/>
                <a:gd name="connsiteX92" fmla="*/ 363610 w 1517660"/>
                <a:gd name="connsiteY92" fmla="*/ 234833 h 1443933"/>
                <a:gd name="connsiteX93" fmla="*/ 179381 w 1517660"/>
                <a:gd name="connsiteY93" fmla="*/ 202028 h 1443933"/>
                <a:gd name="connsiteX94" fmla="*/ 145444 w 1517660"/>
                <a:gd name="connsiteY94" fmla="*/ 187969 h 1443933"/>
                <a:gd name="connsiteX95" fmla="*/ 145444 w 1517660"/>
                <a:gd name="connsiteY95" fmla="*/ 220773 h 1443933"/>
                <a:gd name="connsiteX96" fmla="*/ 67874 w 1517660"/>
                <a:gd name="connsiteY96" fmla="*/ 178596 h 1443933"/>
                <a:gd name="connsiteX97" fmla="*/ 92115 w 1517660"/>
                <a:gd name="connsiteY97" fmla="*/ 131731 h 1443933"/>
                <a:gd name="connsiteX98" fmla="*/ 0 w 1517660"/>
                <a:gd name="connsiteY98" fmla="*/ 75494 h 1443933"/>
                <a:gd name="connsiteX99" fmla="*/ 150292 w 1517660"/>
                <a:gd name="connsiteY99" fmla="*/ 52062 h 1443933"/>
                <a:gd name="connsiteX100" fmla="*/ 135748 w 1517660"/>
                <a:gd name="connsiteY100" fmla="*/ 511 h 1443933"/>
                <a:gd name="connsiteX101" fmla="*/ 48482 w 1517660"/>
                <a:gd name="connsiteY101" fmla="*/ 28630 h 1443933"/>
                <a:gd name="connsiteX102" fmla="*/ 32120 w 1517660"/>
                <a:gd name="connsiteY102" fmla="*/ 8713 h 1443933"/>
                <a:gd name="connsiteX103" fmla="*/ 28005 w 1517660"/>
                <a:gd name="connsiteY103" fmla="*/ 0 h 144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1517660" h="1443933">
                  <a:moveTo>
                    <a:pt x="28005" y="0"/>
                  </a:moveTo>
                  <a:lnTo>
                    <a:pt x="1410148" y="0"/>
                  </a:lnTo>
                  <a:lnTo>
                    <a:pt x="1410805" y="14570"/>
                  </a:lnTo>
                  <a:lnTo>
                    <a:pt x="1418113" y="0"/>
                  </a:lnTo>
                  <a:lnTo>
                    <a:pt x="1479872" y="0"/>
                  </a:lnTo>
                  <a:lnTo>
                    <a:pt x="1478679" y="23944"/>
                  </a:lnTo>
                  <a:cubicBezTo>
                    <a:pt x="1468983" y="19257"/>
                    <a:pt x="1459286" y="14570"/>
                    <a:pt x="1449590" y="19257"/>
                  </a:cubicBezTo>
                  <a:cubicBezTo>
                    <a:pt x="1444742" y="52062"/>
                    <a:pt x="1478679" y="70808"/>
                    <a:pt x="1502920" y="56748"/>
                  </a:cubicBezTo>
                  <a:cubicBezTo>
                    <a:pt x="1517464" y="66121"/>
                    <a:pt x="1522311" y="98926"/>
                    <a:pt x="1512615" y="122358"/>
                  </a:cubicBezTo>
                  <a:cubicBezTo>
                    <a:pt x="1488375" y="117672"/>
                    <a:pt x="1473831" y="108299"/>
                    <a:pt x="1449590" y="103612"/>
                  </a:cubicBezTo>
                  <a:cubicBezTo>
                    <a:pt x="1435046" y="112985"/>
                    <a:pt x="1430197" y="117672"/>
                    <a:pt x="1425349" y="131731"/>
                  </a:cubicBezTo>
                  <a:cubicBezTo>
                    <a:pt x="1410805" y="131731"/>
                    <a:pt x="1405957" y="122358"/>
                    <a:pt x="1396260" y="117672"/>
                  </a:cubicBezTo>
                  <a:cubicBezTo>
                    <a:pt x="1381716" y="145791"/>
                    <a:pt x="1410805" y="192655"/>
                    <a:pt x="1454438" y="187969"/>
                  </a:cubicBezTo>
                  <a:cubicBezTo>
                    <a:pt x="1478679" y="206714"/>
                    <a:pt x="1483527" y="267638"/>
                    <a:pt x="1468983" y="300443"/>
                  </a:cubicBezTo>
                  <a:cubicBezTo>
                    <a:pt x="1454438" y="295757"/>
                    <a:pt x="1449590" y="291070"/>
                    <a:pt x="1439894" y="286384"/>
                  </a:cubicBezTo>
                  <a:cubicBezTo>
                    <a:pt x="1415653" y="347307"/>
                    <a:pt x="1493223" y="337934"/>
                    <a:pt x="1483527" y="389485"/>
                  </a:cubicBezTo>
                  <a:cubicBezTo>
                    <a:pt x="1464135" y="408231"/>
                    <a:pt x="1435046" y="403545"/>
                    <a:pt x="1410805" y="394172"/>
                  </a:cubicBezTo>
                  <a:cubicBezTo>
                    <a:pt x="1401109" y="394172"/>
                    <a:pt x="1401109" y="403545"/>
                    <a:pt x="1401109" y="412918"/>
                  </a:cubicBezTo>
                  <a:cubicBezTo>
                    <a:pt x="1410805" y="422291"/>
                    <a:pt x="1425349" y="422291"/>
                    <a:pt x="1435046" y="426977"/>
                  </a:cubicBezTo>
                  <a:cubicBezTo>
                    <a:pt x="1444742" y="445722"/>
                    <a:pt x="1449590" y="455095"/>
                    <a:pt x="1444742" y="478528"/>
                  </a:cubicBezTo>
                  <a:cubicBezTo>
                    <a:pt x="1425349" y="473841"/>
                    <a:pt x="1415653" y="483214"/>
                    <a:pt x="1405957" y="497273"/>
                  </a:cubicBezTo>
                  <a:cubicBezTo>
                    <a:pt x="1367172" y="497273"/>
                    <a:pt x="1352627" y="473841"/>
                    <a:pt x="1342931" y="450409"/>
                  </a:cubicBezTo>
                  <a:cubicBezTo>
                    <a:pt x="1313843" y="464468"/>
                    <a:pt x="1299298" y="497273"/>
                    <a:pt x="1255665" y="483214"/>
                  </a:cubicBezTo>
                  <a:cubicBezTo>
                    <a:pt x="1236272" y="487900"/>
                    <a:pt x="1245969" y="520706"/>
                    <a:pt x="1250818" y="534765"/>
                  </a:cubicBezTo>
                  <a:cubicBezTo>
                    <a:pt x="1275057" y="534765"/>
                    <a:pt x="1284754" y="553510"/>
                    <a:pt x="1313843" y="548824"/>
                  </a:cubicBezTo>
                  <a:cubicBezTo>
                    <a:pt x="1328387" y="591002"/>
                    <a:pt x="1381716" y="600374"/>
                    <a:pt x="1386564" y="651925"/>
                  </a:cubicBezTo>
                  <a:cubicBezTo>
                    <a:pt x="1391413" y="665985"/>
                    <a:pt x="1396260" y="647239"/>
                    <a:pt x="1405957" y="651925"/>
                  </a:cubicBezTo>
                  <a:cubicBezTo>
                    <a:pt x="1415653" y="675358"/>
                    <a:pt x="1415653" y="717535"/>
                    <a:pt x="1410805" y="745655"/>
                  </a:cubicBezTo>
                  <a:cubicBezTo>
                    <a:pt x="1391413" y="736282"/>
                    <a:pt x="1362323" y="740968"/>
                    <a:pt x="1342931" y="731595"/>
                  </a:cubicBezTo>
                  <a:cubicBezTo>
                    <a:pt x="1333235" y="694104"/>
                    <a:pt x="1313843" y="628494"/>
                    <a:pt x="1275057" y="647239"/>
                  </a:cubicBezTo>
                  <a:cubicBezTo>
                    <a:pt x="1284754" y="651925"/>
                    <a:pt x="1294450" y="656612"/>
                    <a:pt x="1294450" y="670671"/>
                  </a:cubicBezTo>
                  <a:cubicBezTo>
                    <a:pt x="1270209" y="694104"/>
                    <a:pt x="1212031" y="689417"/>
                    <a:pt x="1221728" y="736282"/>
                  </a:cubicBezTo>
                  <a:cubicBezTo>
                    <a:pt x="1231424" y="773773"/>
                    <a:pt x="1279906" y="755028"/>
                    <a:pt x="1323539" y="750341"/>
                  </a:cubicBezTo>
                  <a:cubicBezTo>
                    <a:pt x="1342931" y="759714"/>
                    <a:pt x="1357476" y="773773"/>
                    <a:pt x="1391413" y="764400"/>
                  </a:cubicBezTo>
                  <a:cubicBezTo>
                    <a:pt x="1381716" y="797205"/>
                    <a:pt x="1357476" y="820637"/>
                    <a:pt x="1318690" y="830010"/>
                  </a:cubicBezTo>
                  <a:cubicBezTo>
                    <a:pt x="1299298" y="876874"/>
                    <a:pt x="1231424" y="914366"/>
                    <a:pt x="1178095" y="904993"/>
                  </a:cubicBezTo>
                  <a:cubicBezTo>
                    <a:pt x="1168398" y="914366"/>
                    <a:pt x="1173247" y="933111"/>
                    <a:pt x="1158702" y="937798"/>
                  </a:cubicBezTo>
                  <a:cubicBezTo>
                    <a:pt x="1129614" y="937798"/>
                    <a:pt x="1124765" y="909680"/>
                    <a:pt x="1115069" y="895620"/>
                  </a:cubicBezTo>
                  <a:cubicBezTo>
                    <a:pt x="1100525" y="900307"/>
                    <a:pt x="1119918" y="919053"/>
                    <a:pt x="1115069" y="933111"/>
                  </a:cubicBezTo>
                  <a:cubicBezTo>
                    <a:pt x="1066588" y="951858"/>
                    <a:pt x="1076284" y="1064332"/>
                    <a:pt x="1013259" y="1050272"/>
                  </a:cubicBezTo>
                  <a:cubicBezTo>
                    <a:pt x="1013259" y="1069019"/>
                    <a:pt x="1003563" y="1078392"/>
                    <a:pt x="998715" y="1092450"/>
                  </a:cubicBezTo>
                  <a:cubicBezTo>
                    <a:pt x="979322" y="1073705"/>
                    <a:pt x="964778" y="1101823"/>
                    <a:pt x="955081" y="1097137"/>
                  </a:cubicBezTo>
                  <a:cubicBezTo>
                    <a:pt x="950233" y="1083078"/>
                    <a:pt x="979322" y="1050272"/>
                    <a:pt x="955081" y="1050272"/>
                  </a:cubicBezTo>
                  <a:cubicBezTo>
                    <a:pt x="955081" y="1059645"/>
                    <a:pt x="950233" y="1083078"/>
                    <a:pt x="935689" y="1092450"/>
                  </a:cubicBezTo>
                  <a:cubicBezTo>
                    <a:pt x="925992" y="1097137"/>
                    <a:pt x="906600" y="1097137"/>
                    <a:pt x="896904" y="1101823"/>
                  </a:cubicBezTo>
                  <a:cubicBezTo>
                    <a:pt x="896904" y="1115883"/>
                    <a:pt x="901752" y="1120569"/>
                    <a:pt x="901752" y="1134629"/>
                  </a:cubicBezTo>
                  <a:cubicBezTo>
                    <a:pt x="892055" y="1139315"/>
                    <a:pt x="887208" y="1139315"/>
                    <a:pt x="872663" y="1134629"/>
                  </a:cubicBezTo>
                  <a:cubicBezTo>
                    <a:pt x="867815" y="1144001"/>
                    <a:pt x="887208" y="1158060"/>
                    <a:pt x="882359" y="1181493"/>
                  </a:cubicBezTo>
                  <a:cubicBezTo>
                    <a:pt x="872663" y="1181493"/>
                    <a:pt x="862967" y="1181493"/>
                    <a:pt x="858118" y="1181493"/>
                  </a:cubicBezTo>
                  <a:cubicBezTo>
                    <a:pt x="858118" y="1195552"/>
                    <a:pt x="882359" y="1195552"/>
                    <a:pt x="877512" y="1218984"/>
                  </a:cubicBezTo>
                  <a:cubicBezTo>
                    <a:pt x="872663" y="1223671"/>
                    <a:pt x="867815" y="1228357"/>
                    <a:pt x="858118" y="1223671"/>
                  </a:cubicBezTo>
                  <a:cubicBezTo>
                    <a:pt x="858118" y="1233044"/>
                    <a:pt x="858118" y="1242417"/>
                    <a:pt x="858118" y="1251790"/>
                  </a:cubicBezTo>
                  <a:cubicBezTo>
                    <a:pt x="853271" y="1256476"/>
                    <a:pt x="848422" y="1256476"/>
                    <a:pt x="843575" y="1251790"/>
                  </a:cubicBezTo>
                  <a:cubicBezTo>
                    <a:pt x="843575" y="1261162"/>
                    <a:pt x="843575" y="1270535"/>
                    <a:pt x="843575" y="1279908"/>
                  </a:cubicBezTo>
                  <a:cubicBezTo>
                    <a:pt x="824182" y="1275221"/>
                    <a:pt x="824182" y="1275221"/>
                    <a:pt x="809638" y="1279908"/>
                  </a:cubicBezTo>
                  <a:cubicBezTo>
                    <a:pt x="819334" y="1284594"/>
                    <a:pt x="853271" y="1350205"/>
                    <a:pt x="809638" y="1359578"/>
                  </a:cubicBezTo>
                  <a:cubicBezTo>
                    <a:pt x="814485" y="1368950"/>
                    <a:pt x="814485" y="1387696"/>
                    <a:pt x="819334" y="1401755"/>
                  </a:cubicBezTo>
                  <a:cubicBezTo>
                    <a:pt x="814485" y="1401755"/>
                    <a:pt x="809638" y="1401755"/>
                    <a:pt x="799941" y="1401755"/>
                  </a:cubicBezTo>
                  <a:cubicBezTo>
                    <a:pt x="804789" y="1415815"/>
                    <a:pt x="814485" y="1425187"/>
                    <a:pt x="809638" y="1443933"/>
                  </a:cubicBezTo>
                  <a:cubicBezTo>
                    <a:pt x="790245" y="1443933"/>
                    <a:pt x="790245" y="1425187"/>
                    <a:pt x="775701" y="1425187"/>
                  </a:cubicBezTo>
                  <a:cubicBezTo>
                    <a:pt x="766004" y="1429874"/>
                    <a:pt x="775701" y="1443933"/>
                    <a:pt x="761156" y="1443933"/>
                  </a:cubicBezTo>
                  <a:cubicBezTo>
                    <a:pt x="761156" y="1420501"/>
                    <a:pt x="751460" y="1406442"/>
                    <a:pt x="732067" y="1401755"/>
                  </a:cubicBezTo>
                  <a:cubicBezTo>
                    <a:pt x="727220" y="1392382"/>
                    <a:pt x="736916" y="1387696"/>
                    <a:pt x="732067" y="1373636"/>
                  </a:cubicBezTo>
                  <a:cubicBezTo>
                    <a:pt x="717523" y="1383009"/>
                    <a:pt x="688434" y="1383009"/>
                    <a:pt x="673890" y="1397069"/>
                  </a:cubicBezTo>
                  <a:cubicBezTo>
                    <a:pt x="669042" y="1359578"/>
                    <a:pt x="615713" y="1354891"/>
                    <a:pt x="635105" y="1312713"/>
                  </a:cubicBezTo>
                  <a:cubicBezTo>
                    <a:pt x="630257" y="1303341"/>
                    <a:pt x="610864" y="1308027"/>
                    <a:pt x="606016" y="1298654"/>
                  </a:cubicBezTo>
                  <a:cubicBezTo>
                    <a:pt x="606016" y="1284594"/>
                    <a:pt x="606016" y="1275221"/>
                    <a:pt x="610864" y="1265848"/>
                  </a:cubicBezTo>
                  <a:cubicBezTo>
                    <a:pt x="586624" y="1256476"/>
                    <a:pt x="591472" y="1228357"/>
                    <a:pt x="567231" y="1223671"/>
                  </a:cubicBezTo>
                  <a:cubicBezTo>
                    <a:pt x="567231" y="1186180"/>
                    <a:pt x="601168" y="1186180"/>
                    <a:pt x="606016" y="1158060"/>
                  </a:cubicBezTo>
                  <a:cubicBezTo>
                    <a:pt x="581776" y="1144001"/>
                    <a:pt x="572079" y="1190866"/>
                    <a:pt x="552687" y="1181493"/>
                  </a:cubicBezTo>
                  <a:cubicBezTo>
                    <a:pt x="557535" y="1153374"/>
                    <a:pt x="552687" y="1129942"/>
                    <a:pt x="547839" y="1111196"/>
                  </a:cubicBezTo>
                  <a:cubicBezTo>
                    <a:pt x="528446" y="1106510"/>
                    <a:pt x="509054" y="1069019"/>
                    <a:pt x="528446" y="1050272"/>
                  </a:cubicBezTo>
                  <a:cubicBezTo>
                    <a:pt x="533295" y="1040899"/>
                    <a:pt x="509054" y="1054959"/>
                    <a:pt x="513902" y="1040899"/>
                  </a:cubicBezTo>
                  <a:cubicBezTo>
                    <a:pt x="513902" y="1022154"/>
                    <a:pt x="542991" y="1036213"/>
                    <a:pt x="542991" y="1017468"/>
                  </a:cubicBezTo>
                  <a:cubicBezTo>
                    <a:pt x="542991" y="998722"/>
                    <a:pt x="518750" y="1012781"/>
                    <a:pt x="513902" y="1003408"/>
                  </a:cubicBezTo>
                  <a:cubicBezTo>
                    <a:pt x="509054" y="984662"/>
                    <a:pt x="518750" y="979976"/>
                    <a:pt x="509054" y="956544"/>
                  </a:cubicBezTo>
                  <a:cubicBezTo>
                    <a:pt x="533295" y="933111"/>
                    <a:pt x="567231" y="951858"/>
                    <a:pt x="591472" y="961231"/>
                  </a:cubicBezTo>
                  <a:cubicBezTo>
                    <a:pt x="596320" y="961231"/>
                    <a:pt x="591472" y="942484"/>
                    <a:pt x="596320" y="937798"/>
                  </a:cubicBezTo>
                  <a:cubicBezTo>
                    <a:pt x="581776" y="914366"/>
                    <a:pt x="538142" y="914366"/>
                    <a:pt x="528446" y="881561"/>
                  </a:cubicBezTo>
                  <a:cubicBezTo>
                    <a:pt x="547839" y="867502"/>
                    <a:pt x="552687" y="895620"/>
                    <a:pt x="576928" y="890934"/>
                  </a:cubicBezTo>
                  <a:cubicBezTo>
                    <a:pt x="586624" y="876874"/>
                    <a:pt x="576928" y="848756"/>
                    <a:pt x="596320" y="848756"/>
                  </a:cubicBezTo>
                  <a:cubicBezTo>
                    <a:pt x="591472" y="825323"/>
                    <a:pt x="581776" y="820637"/>
                    <a:pt x="591472" y="792519"/>
                  </a:cubicBezTo>
                  <a:cubicBezTo>
                    <a:pt x="552687" y="769086"/>
                    <a:pt x="499358" y="759714"/>
                    <a:pt x="484813" y="712849"/>
                  </a:cubicBezTo>
                  <a:cubicBezTo>
                    <a:pt x="523598" y="698790"/>
                    <a:pt x="562383" y="731595"/>
                    <a:pt x="586624" y="750341"/>
                  </a:cubicBezTo>
                  <a:cubicBezTo>
                    <a:pt x="576928" y="722222"/>
                    <a:pt x="572079" y="680044"/>
                    <a:pt x="547839" y="665985"/>
                  </a:cubicBezTo>
                  <a:cubicBezTo>
                    <a:pt x="547839" y="656612"/>
                    <a:pt x="552687" y="651925"/>
                    <a:pt x="557535" y="647239"/>
                  </a:cubicBezTo>
                  <a:cubicBezTo>
                    <a:pt x="552687" y="633180"/>
                    <a:pt x="523598" y="637867"/>
                    <a:pt x="523598" y="623807"/>
                  </a:cubicBezTo>
                  <a:cubicBezTo>
                    <a:pt x="499358" y="633180"/>
                    <a:pt x="509054" y="665985"/>
                    <a:pt x="484813" y="670671"/>
                  </a:cubicBezTo>
                  <a:cubicBezTo>
                    <a:pt x="426636" y="680044"/>
                    <a:pt x="465421" y="591002"/>
                    <a:pt x="455725" y="539451"/>
                  </a:cubicBezTo>
                  <a:cubicBezTo>
                    <a:pt x="470269" y="534765"/>
                    <a:pt x="470269" y="544137"/>
                    <a:pt x="479965" y="544137"/>
                  </a:cubicBezTo>
                  <a:cubicBezTo>
                    <a:pt x="455725" y="473841"/>
                    <a:pt x="431483" y="408231"/>
                    <a:pt x="412091" y="333248"/>
                  </a:cubicBezTo>
                  <a:cubicBezTo>
                    <a:pt x="402395" y="319189"/>
                    <a:pt x="387850" y="309816"/>
                    <a:pt x="378154" y="300443"/>
                  </a:cubicBezTo>
                  <a:cubicBezTo>
                    <a:pt x="378154" y="272324"/>
                    <a:pt x="378154" y="248892"/>
                    <a:pt x="363610" y="234833"/>
                  </a:cubicBezTo>
                  <a:cubicBezTo>
                    <a:pt x="310280" y="206714"/>
                    <a:pt x="237559" y="136418"/>
                    <a:pt x="179381" y="202028"/>
                  </a:cubicBezTo>
                  <a:cubicBezTo>
                    <a:pt x="159988" y="202028"/>
                    <a:pt x="155141" y="192655"/>
                    <a:pt x="145444" y="187969"/>
                  </a:cubicBezTo>
                  <a:cubicBezTo>
                    <a:pt x="135748" y="192655"/>
                    <a:pt x="150292" y="206714"/>
                    <a:pt x="145444" y="220773"/>
                  </a:cubicBezTo>
                  <a:cubicBezTo>
                    <a:pt x="106659" y="220773"/>
                    <a:pt x="96963" y="192655"/>
                    <a:pt x="67874" y="178596"/>
                  </a:cubicBezTo>
                  <a:cubicBezTo>
                    <a:pt x="77571" y="159850"/>
                    <a:pt x="92115" y="155163"/>
                    <a:pt x="92115" y="131731"/>
                  </a:cubicBezTo>
                  <a:cubicBezTo>
                    <a:pt x="58178" y="122358"/>
                    <a:pt x="9696" y="117672"/>
                    <a:pt x="0" y="75494"/>
                  </a:cubicBezTo>
                  <a:cubicBezTo>
                    <a:pt x="33937" y="38003"/>
                    <a:pt x="116355" y="94240"/>
                    <a:pt x="150292" y="52062"/>
                  </a:cubicBezTo>
                  <a:cubicBezTo>
                    <a:pt x="150292" y="28630"/>
                    <a:pt x="150292" y="9884"/>
                    <a:pt x="135748" y="511"/>
                  </a:cubicBezTo>
                  <a:cubicBezTo>
                    <a:pt x="116355" y="28630"/>
                    <a:pt x="82419" y="19257"/>
                    <a:pt x="48482" y="28630"/>
                  </a:cubicBezTo>
                  <a:cubicBezTo>
                    <a:pt x="41209" y="23944"/>
                    <a:pt x="36361" y="16914"/>
                    <a:pt x="32120" y="8713"/>
                  </a:cubicBezTo>
                  <a:lnTo>
                    <a:pt x="280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: Shape 20" descr="MAP">
              <a:extLst>
                <a:ext uri="{FF2B5EF4-FFF2-40B4-BE49-F238E27FC236}">
                  <a16:creationId xmlns:a16="http://schemas.microsoft.com/office/drawing/2014/main" id="{473E5455-CC45-F140-0725-A248A2F63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627" y="1081743"/>
              <a:ext cx="34768" cy="5823"/>
            </a:xfrm>
            <a:custGeom>
              <a:avLst/>
              <a:gdLst>
                <a:gd name="connsiteX0" fmla="*/ 0 w 35288"/>
                <a:gd name="connsiteY0" fmla="*/ 0 h 5910"/>
                <a:gd name="connsiteX1" fmla="*/ 35288 w 35288"/>
                <a:gd name="connsiteY1" fmla="*/ 0 h 5910"/>
                <a:gd name="connsiteX2" fmla="*/ 21958 w 35288"/>
                <a:gd name="connsiteY2" fmla="*/ 4413 h 5910"/>
                <a:gd name="connsiteX3" fmla="*/ 1162 w 35288"/>
                <a:gd name="connsiteY3" fmla="*/ 5289 h 5910"/>
                <a:gd name="connsiteX4" fmla="*/ 0 w 35288"/>
                <a:gd name="connsiteY4" fmla="*/ 0 h 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88" h="5910">
                  <a:moveTo>
                    <a:pt x="0" y="0"/>
                  </a:moveTo>
                  <a:lnTo>
                    <a:pt x="35288" y="0"/>
                  </a:lnTo>
                  <a:lnTo>
                    <a:pt x="21958" y="4413"/>
                  </a:lnTo>
                  <a:cubicBezTo>
                    <a:pt x="15379" y="5873"/>
                    <a:pt x="8422" y="6457"/>
                    <a:pt x="1162" y="528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: Shape 21" descr="MAP">
              <a:extLst>
                <a:ext uri="{FF2B5EF4-FFF2-40B4-BE49-F238E27FC236}">
                  <a16:creationId xmlns:a16="http://schemas.microsoft.com/office/drawing/2014/main" id="{71EC80F5-B70D-B085-AEB6-B9BE0CE2E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1857" y="1081743"/>
              <a:ext cx="119650" cy="129527"/>
            </a:xfrm>
            <a:custGeom>
              <a:avLst/>
              <a:gdLst>
                <a:gd name="connsiteX0" fmla="*/ 51320 w 121441"/>
                <a:gd name="connsiteY0" fmla="*/ 0 h 131466"/>
                <a:gd name="connsiteX1" fmla="*/ 121441 w 121441"/>
                <a:gd name="connsiteY1" fmla="*/ 0 h 131466"/>
                <a:gd name="connsiteX2" fmla="*/ 116382 w 121441"/>
                <a:gd name="connsiteY2" fmla="*/ 33328 h 131466"/>
                <a:gd name="connsiteX3" fmla="*/ 77663 w 121441"/>
                <a:gd name="connsiteY3" fmla="*/ 131466 h 131466"/>
                <a:gd name="connsiteX4" fmla="*/ 5064 w 121441"/>
                <a:gd name="connsiteY4" fmla="*/ 23982 h 131466"/>
                <a:gd name="connsiteX5" fmla="*/ 49304 w 121441"/>
                <a:gd name="connsiteY5" fmla="*/ 8210 h 131466"/>
                <a:gd name="connsiteX6" fmla="*/ 51320 w 121441"/>
                <a:gd name="connsiteY6" fmla="*/ 0 h 13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441" h="131466">
                  <a:moveTo>
                    <a:pt x="51320" y="0"/>
                  </a:moveTo>
                  <a:lnTo>
                    <a:pt x="121441" y="0"/>
                  </a:lnTo>
                  <a:lnTo>
                    <a:pt x="116382" y="33328"/>
                  </a:lnTo>
                  <a:cubicBezTo>
                    <a:pt x="77663" y="42675"/>
                    <a:pt x="92182" y="103427"/>
                    <a:pt x="77663" y="131466"/>
                  </a:cubicBezTo>
                  <a:cubicBezTo>
                    <a:pt x="24423" y="122120"/>
                    <a:pt x="-14296" y="70714"/>
                    <a:pt x="5064" y="23982"/>
                  </a:cubicBezTo>
                  <a:cubicBezTo>
                    <a:pt x="23213" y="23982"/>
                    <a:pt x="41363" y="21353"/>
                    <a:pt x="49304" y="8210"/>
                  </a:cubicBezTo>
                  <a:lnTo>
                    <a:pt x="513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114" descr="MAP">
              <a:extLst>
                <a:ext uri="{FF2B5EF4-FFF2-40B4-BE49-F238E27FC236}">
                  <a16:creationId xmlns:a16="http://schemas.microsoft.com/office/drawing/2014/main" id="{000EA08C-A7AF-D104-CA37-59D334954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332" y="1092114"/>
              <a:ext cx="210196" cy="207055"/>
            </a:xfrm>
            <a:custGeom>
              <a:avLst/>
              <a:gdLst>
                <a:gd name="T0" fmla="*/ 10 w 44"/>
                <a:gd name="T1" fmla="*/ 38 h 45"/>
                <a:gd name="T2" fmla="*/ 15 w 44"/>
                <a:gd name="T3" fmla="*/ 45 h 45"/>
                <a:gd name="T4" fmla="*/ 26 w 44"/>
                <a:gd name="T5" fmla="*/ 22 h 45"/>
                <a:gd name="T6" fmla="*/ 29 w 44"/>
                <a:gd name="T7" fmla="*/ 34 h 45"/>
                <a:gd name="T8" fmla="*/ 40 w 44"/>
                <a:gd name="T9" fmla="*/ 25 h 45"/>
                <a:gd name="T10" fmla="*/ 39 w 44"/>
                <a:gd name="T11" fmla="*/ 13 h 45"/>
                <a:gd name="T12" fmla="*/ 44 w 44"/>
                <a:gd name="T13" fmla="*/ 9 h 45"/>
                <a:gd name="T14" fmla="*/ 32 w 44"/>
                <a:gd name="T15" fmla="*/ 6 h 45"/>
                <a:gd name="T16" fmla="*/ 0 w 44"/>
                <a:gd name="T17" fmla="*/ 30 h 45"/>
                <a:gd name="T18" fmla="*/ 3 w 44"/>
                <a:gd name="T19" fmla="*/ 41 h 45"/>
                <a:gd name="T20" fmla="*/ 10 w 44"/>
                <a:gd name="T21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45">
                  <a:moveTo>
                    <a:pt x="10" y="38"/>
                  </a:moveTo>
                  <a:cubicBezTo>
                    <a:pt x="11" y="41"/>
                    <a:pt x="11" y="44"/>
                    <a:pt x="15" y="45"/>
                  </a:cubicBezTo>
                  <a:cubicBezTo>
                    <a:pt x="23" y="42"/>
                    <a:pt x="21" y="28"/>
                    <a:pt x="26" y="22"/>
                  </a:cubicBezTo>
                  <a:cubicBezTo>
                    <a:pt x="27" y="26"/>
                    <a:pt x="28" y="30"/>
                    <a:pt x="29" y="34"/>
                  </a:cubicBezTo>
                  <a:cubicBezTo>
                    <a:pt x="38" y="36"/>
                    <a:pt x="32" y="23"/>
                    <a:pt x="40" y="25"/>
                  </a:cubicBezTo>
                  <a:cubicBezTo>
                    <a:pt x="40" y="21"/>
                    <a:pt x="39" y="18"/>
                    <a:pt x="39" y="13"/>
                  </a:cubicBezTo>
                  <a:cubicBezTo>
                    <a:pt x="41" y="12"/>
                    <a:pt x="42" y="10"/>
                    <a:pt x="44" y="9"/>
                  </a:cubicBezTo>
                  <a:cubicBezTo>
                    <a:pt x="43" y="3"/>
                    <a:pt x="35" y="0"/>
                    <a:pt x="32" y="6"/>
                  </a:cubicBezTo>
                  <a:cubicBezTo>
                    <a:pt x="12" y="5"/>
                    <a:pt x="13" y="24"/>
                    <a:pt x="0" y="30"/>
                  </a:cubicBezTo>
                  <a:cubicBezTo>
                    <a:pt x="0" y="35"/>
                    <a:pt x="2" y="38"/>
                    <a:pt x="3" y="41"/>
                  </a:cubicBezTo>
                  <a:cubicBezTo>
                    <a:pt x="6" y="41"/>
                    <a:pt x="8" y="39"/>
                    <a:pt x="10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115" descr="MAP">
              <a:extLst>
                <a:ext uri="{FF2B5EF4-FFF2-40B4-BE49-F238E27FC236}">
                  <a16:creationId xmlns:a16="http://schemas.microsoft.com/office/drawing/2014/main" id="{DC7BE79C-C2ED-D7AC-BA14-ED2E170FB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802" y="1156575"/>
              <a:ext cx="105097" cy="91807"/>
            </a:xfrm>
            <a:custGeom>
              <a:avLst/>
              <a:gdLst>
                <a:gd name="T0" fmla="*/ 19 w 22"/>
                <a:gd name="T1" fmla="*/ 20 h 20"/>
                <a:gd name="T2" fmla="*/ 18 w 22"/>
                <a:gd name="T3" fmla="*/ 6 h 20"/>
                <a:gd name="T4" fmla="*/ 2 w 22"/>
                <a:gd name="T5" fmla="*/ 2 h 20"/>
                <a:gd name="T6" fmla="*/ 7 w 22"/>
                <a:gd name="T7" fmla="*/ 19 h 20"/>
                <a:gd name="T8" fmla="*/ 19 w 22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0">
                  <a:moveTo>
                    <a:pt x="19" y="20"/>
                  </a:moveTo>
                  <a:cubicBezTo>
                    <a:pt x="22" y="16"/>
                    <a:pt x="21" y="10"/>
                    <a:pt x="18" y="6"/>
                  </a:cubicBezTo>
                  <a:cubicBezTo>
                    <a:pt x="11" y="6"/>
                    <a:pt x="10" y="0"/>
                    <a:pt x="2" y="2"/>
                  </a:cubicBezTo>
                  <a:cubicBezTo>
                    <a:pt x="0" y="9"/>
                    <a:pt x="7" y="12"/>
                    <a:pt x="7" y="19"/>
                  </a:cubicBezTo>
                  <a:cubicBezTo>
                    <a:pt x="12" y="17"/>
                    <a:pt x="14" y="20"/>
                    <a:pt x="1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116" descr="MAP">
              <a:extLst>
                <a:ext uri="{FF2B5EF4-FFF2-40B4-BE49-F238E27FC236}">
                  <a16:creationId xmlns:a16="http://schemas.microsoft.com/office/drawing/2014/main" id="{BB4BF19A-525A-75C6-29EA-BBE6515CC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9460" y="1156575"/>
              <a:ext cx="448685" cy="406295"/>
            </a:xfrm>
            <a:custGeom>
              <a:avLst/>
              <a:gdLst>
                <a:gd name="T0" fmla="*/ 12 w 94"/>
                <a:gd name="T1" fmla="*/ 84 h 88"/>
                <a:gd name="T2" fmla="*/ 19 w 94"/>
                <a:gd name="T3" fmla="*/ 88 h 88"/>
                <a:gd name="T4" fmla="*/ 23 w 94"/>
                <a:gd name="T5" fmla="*/ 71 h 88"/>
                <a:gd name="T6" fmla="*/ 27 w 94"/>
                <a:gd name="T7" fmla="*/ 73 h 88"/>
                <a:gd name="T8" fmla="*/ 30 w 94"/>
                <a:gd name="T9" fmla="*/ 61 h 88"/>
                <a:gd name="T10" fmla="*/ 37 w 94"/>
                <a:gd name="T11" fmla="*/ 61 h 88"/>
                <a:gd name="T12" fmla="*/ 40 w 94"/>
                <a:gd name="T13" fmla="*/ 49 h 88"/>
                <a:gd name="T14" fmla="*/ 60 w 94"/>
                <a:gd name="T15" fmla="*/ 38 h 88"/>
                <a:gd name="T16" fmla="*/ 86 w 94"/>
                <a:gd name="T17" fmla="*/ 22 h 88"/>
                <a:gd name="T18" fmla="*/ 72 w 94"/>
                <a:gd name="T19" fmla="*/ 8 h 88"/>
                <a:gd name="T20" fmla="*/ 69 w 94"/>
                <a:gd name="T21" fmla="*/ 16 h 88"/>
                <a:gd name="T22" fmla="*/ 51 w 94"/>
                <a:gd name="T23" fmla="*/ 24 h 88"/>
                <a:gd name="T24" fmla="*/ 43 w 94"/>
                <a:gd name="T25" fmla="*/ 21 h 88"/>
                <a:gd name="T26" fmla="*/ 39 w 94"/>
                <a:gd name="T27" fmla="*/ 30 h 88"/>
                <a:gd name="T28" fmla="*/ 22 w 94"/>
                <a:gd name="T29" fmla="*/ 44 h 88"/>
                <a:gd name="T30" fmla="*/ 18 w 94"/>
                <a:gd name="T31" fmla="*/ 44 h 88"/>
                <a:gd name="T32" fmla="*/ 15 w 94"/>
                <a:gd name="T33" fmla="*/ 59 h 88"/>
                <a:gd name="T34" fmla="*/ 12 w 94"/>
                <a:gd name="T35" fmla="*/ 71 h 88"/>
                <a:gd name="T36" fmla="*/ 0 w 94"/>
                <a:gd name="T37" fmla="*/ 80 h 88"/>
                <a:gd name="T38" fmla="*/ 4 w 94"/>
                <a:gd name="T39" fmla="*/ 86 h 88"/>
                <a:gd name="T40" fmla="*/ 12 w 94"/>
                <a:gd name="T41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4" h="88">
                  <a:moveTo>
                    <a:pt x="12" y="84"/>
                  </a:moveTo>
                  <a:cubicBezTo>
                    <a:pt x="15" y="85"/>
                    <a:pt x="15" y="88"/>
                    <a:pt x="19" y="88"/>
                  </a:cubicBezTo>
                  <a:cubicBezTo>
                    <a:pt x="24" y="85"/>
                    <a:pt x="26" y="75"/>
                    <a:pt x="23" y="71"/>
                  </a:cubicBezTo>
                  <a:cubicBezTo>
                    <a:pt x="25" y="72"/>
                    <a:pt x="24" y="74"/>
                    <a:pt x="27" y="73"/>
                  </a:cubicBezTo>
                  <a:cubicBezTo>
                    <a:pt x="30" y="70"/>
                    <a:pt x="30" y="65"/>
                    <a:pt x="30" y="61"/>
                  </a:cubicBezTo>
                  <a:cubicBezTo>
                    <a:pt x="32" y="61"/>
                    <a:pt x="35" y="61"/>
                    <a:pt x="37" y="61"/>
                  </a:cubicBezTo>
                  <a:cubicBezTo>
                    <a:pt x="39" y="58"/>
                    <a:pt x="42" y="54"/>
                    <a:pt x="40" y="49"/>
                  </a:cubicBezTo>
                  <a:cubicBezTo>
                    <a:pt x="48" y="45"/>
                    <a:pt x="52" y="42"/>
                    <a:pt x="60" y="38"/>
                  </a:cubicBezTo>
                  <a:cubicBezTo>
                    <a:pt x="69" y="33"/>
                    <a:pt x="82" y="28"/>
                    <a:pt x="86" y="22"/>
                  </a:cubicBezTo>
                  <a:cubicBezTo>
                    <a:pt x="94" y="10"/>
                    <a:pt x="85" y="0"/>
                    <a:pt x="72" y="8"/>
                  </a:cubicBezTo>
                  <a:cubicBezTo>
                    <a:pt x="71" y="10"/>
                    <a:pt x="70" y="13"/>
                    <a:pt x="69" y="16"/>
                  </a:cubicBezTo>
                  <a:cubicBezTo>
                    <a:pt x="62" y="18"/>
                    <a:pt x="57" y="21"/>
                    <a:pt x="51" y="24"/>
                  </a:cubicBezTo>
                  <a:cubicBezTo>
                    <a:pt x="49" y="21"/>
                    <a:pt x="45" y="22"/>
                    <a:pt x="43" y="21"/>
                  </a:cubicBezTo>
                  <a:cubicBezTo>
                    <a:pt x="42" y="24"/>
                    <a:pt x="42" y="29"/>
                    <a:pt x="39" y="30"/>
                  </a:cubicBezTo>
                  <a:cubicBezTo>
                    <a:pt x="30" y="29"/>
                    <a:pt x="25" y="38"/>
                    <a:pt x="22" y="44"/>
                  </a:cubicBezTo>
                  <a:cubicBezTo>
                    <a:pt x="20" y="43"/>
                    <a:pt x="20" y="43"/>
                    <a:pt x="18" y="44"/>
                  </a:cubicBezTo>
                  <a:cubicBezTo>
                    <a:pt x="17" y="49"/>
                    <a:pt x="12" y="54"/>
                    <a:pt x="15" y="59"/>
                  </a:cubicBezTo>
                  <a:cubicBezTo>
                    <a:pt x="9" y="60"/>
                    <a:pt x="9" y="66"/>
                    <a:pt x="12" y="71"/>
                  </a:cubicBezTo>
                  <a:cubicBezTo>
                    <a:pt x="4" y="70"/>
                    <a:pt x="3" y="75"/>
                    <a:pt x="0" y="80"/>
                  </a:cubicBezTo>
                  <a:cubicBezTo>
                    <a:pt x="1" y="82"/>
                    <a:pt x="3" y="84"/>
                    <a:pt x="4" y="86"/>
                  </a:cubicBezTo>
                  <a:cubicBezTo>
                    <a:pt x="6" y="85"/>
                    <a:pt x="9" y="85"/>
                    <a:pt x="12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117" descr="MAP">
              <a:extLst>
                <a:ext uri="{FF2B5EF4-FFF2-40B4-BE49-F238E27FC236}">
                  <a16:creationId xmlns:a16="http://schemas.microsoft.com/office/drawing/2014/main" id="{3D505595-5CB7-AAE6-7A04-5E361DBA7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9875" y="1183923"/>
              <a:ext cx="357735" cy="322303"/>
            </a:xfrm>
            <a:custGeom>
              <a:avLst/>
              <a:gdLst>
                <a:gd name="T0" fmla="*/ 12 w 75"/>
                <a:gd name="T1" fmla="*/ 29 h 70"/>
                <a:gd name="T2" fmla="*/ 0 w 75"/>
                <a:gd name="T3" fmla="*/ 37 h 70"/>
                <a:gd name="T4" fmla="*/ 5 w 75"/>
                <a:gd name="T5" fmla="*/ 42 h 70"/>
                <a:gd name="T6" fmla="*/ 14 w 75"/>
                <a:gd name="T7" fmla="*/ 44 h 70"/>
                <a:gd name="T8" fmla="*/ 37 w 75"/>
                <a:gd name="T9" fmla="*/ 40 h 70"/>
                <a:gd name="T10" fmla="*/ 36 w 75"/>
                <a:gd name="T11" fmla="*/ 43 h 70"/>
                <a:gd name="T12" fmla="*/ 19 w 75"/>
                <a:gd name="T13" fmla="*/ 49 h 70"/>
                <a:gd name="T14" fmla="*/ 51 w 75"/>
                <a:gd name="T15" fmla="*/ 44 h 70"/>
                <a:gd name="T16" fmla="*/ 69 w 75"/>
                <a:gd name="T17" fmla="*/ 45 h 70"/>
                <a:gd name="T18" fmla="*/ 63 w 75"/>
                <a:gd name="T19" fmla="*/ 19 h 70"/>
                <a:gd name="T20" fmla="*/ 62 w 75"/>
                <a:gd name="T21" fmla="*/ 26 h 70"/>
                <a:gd name="T22" fmla="*/ 51 w 75"/>
                <a:gd name="T23" fmla="*/ 0 h 70"/>
                <a:gd name="T24" fmla="*/ 42 w 75"/>
                <a:gd name="T25" fmla="*/ 12 h 70"/>
                <a:gd name="T26" fmla="*/ 49 w 75"/>
                <a:gd name="T27" fmla="*/ 29 h 70"/>
                <a:gd name="T28" fmla="*/ 37 w 75"/>
                <a:gd name="T29" fmla="*/ 30 h 70"/>
                <a:gd name="T30" fmla="*/ 28 w 75"/>
                <a:gd name="T31" fmla="*/ 17 h 70"/>
                <a:gd name="T32" fmla="*/ 23 w 75"/>
                <a:gd name="T33" fmla="*/ 19 h 70"/>
                <a:gd name="T34" fmla="*/ 20 w 75"/>
                <a:gd name="T35" fmla="*/ 11 h 70"/>
                <a:gd name="T36" fmla="*/ 7 w 75"/>
                <a:gd name="T37" fmla="*/ 16 h 70"/>
                <a:gd name="T38" fmla="*/ 12 w 75"/>
                <a:gd name="T39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5" h="70">
                  <a:moveTo>
                    <a:pt x="12" y="29"/>
                  </a:moveTo>
                  <a:cubicBezTo>
                    <a:pt x="5" y="29"/>
                    <a:pt x="1" y="32"/>
                    <a:pt x="0" y="37"/>
                  </a:cubicBezTo>
                  <a:cubicBezTo>
                    <a:pt x="2" y="39"/>
                    <a:pt x="3" y="41"/>
                    <a:pt x="5" y="42"/>
                  </a:cubicBezTo>
                  <a:cubicBezTo>
                    <a:pt x="9" y="39"/>
                    <a:pt x="10" y="44"/>
                    <a:pt x="14" y="44"/>
                  </a:cubicBezTo>
                  <a:cubicBezTo>
                    <a:pt x="22" y="44"/>
                    <a:pt x="29" y="34"/>
                    <a:pt x="37" y="40"/>
                  </a:cubicBezTo>
                  <a:cubicBezTo>
                    <a:pt x="35" y="40"/>
                    <a:pt x="36" y="42"/>
                    <a:pt x="36" y="43"/>
                  </a:cubicBezTo>
                  <a:cubicBezTo>
                    <a:pt x="31" y="45"/>
                    <a:pt x="25" y="46"/>
                    <a:pt x="19" y="49"/>
                  </a:cubicBezTo>
                  <a:cubicBezTo>
                    <a:pt x="22" y="70"/>
                    <a:pt x="46" y="49"/>
                    <a:pt x="51" y="44"/>
                  </a:cubicBezTo>
                  <a:cubicBezTo>
                    <a:pt x="57" y="48"/>
                    <a:pt x="62" y="47"/>
                    <a:pt x="69" y="45"/>
                  </a:cubicBezTo>
                  <a:cubicBezTo>
                    <a:pt x="72" y="36"/>
                    <a:pt x="75" y="20"/>
                    <a:pt x="63" y="19"/>
                  </a:cubicBezTo>
                  <a:cubicBezTo>
                    <a:pt x="62" y="21"/>
                    <a:pt x="62" y="24"/>
                    <a:pt x="62" y="26"/>
                  </a:cubicBezTo>
                  <a:cubicBezTo>
                    <a:pt x="51" y="24"/>
                    <a:pt x="57" y="6"/>
                    <a:pt x="51" y="0"/>
                  </a:cubicBezTo>
                  <a:cubicBezTo>
                    <a:pt x="45" y="2"/>
                    <a:pt x="44" y="8"/>
                    <a:pt x="42" y="12"/>
                  </a:cubicBezTo>
                  <a:cubicBezTo>
                    <a:pt x="44" y="17"/>
                    <a:pt x="49" y="21"/>
                    <a:pt x="49" y="29"/>
                  </a:cubicBezTo>
                  <a:cubicBezTo>
                    <a:pt x="46" y="32"/>
                    <a:pt x="40" y="30"/>
                    <a:pt x="37" y="30"/>
                  </a:cubicBezTo>
                  <a:cubicBezTo>
                    <a:pt x="34" y="26"/>
                    <a:pt x="32" y="21"/>
                    <a:pt x="28" y="17"/>
                  </a:cubicBezTo>
                  <a:cubicBezTo>
                    <a:pt x="26" y="17"/>
                    <a:pt x="26" y="19"/>
                    <a:pt x="23" y="19"/>
                  </a:cubicBezTo>
                  <a:cubicBezTo>
                    <a:pt x="22" y="16"/>
                    <a:pt x="22" y="13"/>
                    <a:pt x="20" y="11"/>
                  </a:cubicBezTo>
                  <a:cubicBezTo>
                    <a:pt x="13" y="10"/>
                    <a:pt x="12" y="15"/>
                    <a:pt x="7" y="16"/>
                  </a:cubicBezTo>
                  <a:cubicBezTo>
                    <a:pt x="5" y="24"/>
                    <a:pt x="11" y="27"/>
                    <a:pt x="12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118" descr="MAP">
              <a:extLst>
                <a:ext uri="{FF2B5EF4-FFF2-40B4-BE49-F238E27FC236}">
                  <a16:creationId xmlns:a16="http://schemas.microsoft.com/office/drawing/2014/main" id="{937E7F10-8816-BE16-36D9-EDC8F18AB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199" y="1201501"/>
              <a:ext cx="171792" cy="199239"/>
            </a:xfrm>
            <a:custGeom>
              <a:avLst/>
              <a:gdLst>
                <a:gd name="T0" fmla="*/ 11 w 36"/>
                <a:gd name="T1" fmla="*/ 3 h 43"/>
                <a:gd name="T2" fmla="*/ 16 w 36"/>
                <a:gd name="T3" fmla="*/ 17 h 43"/>
                <a:gd name="T4" fmla="*/ 5 w 36"/>
                <a:gd name="T5" fmla="*/ 5 h 43"/>
                <a:gd name="T6" fmla="*/ 5 w 36"/>
                <a:gd name="T7" fmla="*/ 16 h 43"/>
                <a:gd name="T8" fmla="*/ 0 w 36"/>
                <a:gd name="T9" fmla="*/ 22 h 43"/>
                <a:gd name="T10" fmla="*/ 4 w 36"/>
                <a:gd name="T11" fmla="*/ 29 h 43"/>
                <a:gd name="T12" fmla="*/ 15 w 36"/>
                <a:gd name="T13" fmla="*/ 25 h 43"/>
                <a:gd name="T14" fmla="*/ 12 w 36"/>
                <a:gd name="T15" fmla="*/ 38 h 43"/>
                <a:gd name="T16" fmla="*/ 27 w 36"/>
                <a:gd name="T17" fmla="*/ 41 h 43"/>
                <a:gd name="T18" fmla="*/ 23 w 36"/>
                <a:gd name="T19" fmla="*/ 1 h 43"/>
                <a:gd name="T20" fmla="*/ 20 w 36"/>
                <a:gd name="T21" fmla="*/ 7 h 43"/>
                <a:gd name="T22" fmla="*/ 11 w 36"/>
                <a:gd name="T23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11" y="3"/>
                  </a:moveTo>
                  <a:cubicBezTo>
                    <a:pt x="11" y="9"/>
                    <a:pt x="14" y="12"/>
                    <a:pt x="16" y="17"/>
                  </a:cubicBezTo>
                  <a:cubicBezTo>
                    <a:pt x="11" y="14"/>
                    <a:pt x="11" y="6"/>
                    <a:pt x="5" y="5"/>
                  </a:cubicBezTo>
                  <a:cubicBezTo>
                    <a:pt x="4" y="8"/>
                    <a:pt x="4" y="13"/>
                    <a:pt x="5" y="16"/>
                  </a:cubicBezTo>
                  <a:cubicBezTo>
                    <a:pt x="4" y="19"/>
                    <a:pt x="1" y="19"/>
                    <a:pt x="0" y="22"/>
                  </a:cubicBezTo>
                  <a:cubicBezTo>
                    <a:pt x="0" y="26"/>
                    <a:pt x="2" y="27"/>
                    <a:pt x="4" y="29"/>
                  </a:cubicBezTo>
                  <a:cubicBezTo>
                    <a:pt x="8" y="28"/>
                    <a:pt x="10" y="25"/>
                    <a:pt x="15" y="25"/>
                  </a:cubicBezTo>
                  <a:cubicBezTo>
                    <a:pt x="17" y="31"/>
                    <a:pt x="11" y="32"/>
                    <a:pt x="12" y="38"/>
                  </a:cubicBezTo>
                  <a:cubicBezTo>
                    <a:pt x="15" y="43"/>
                    <a:pt x="22" y="39"/>
                    <a:pt x="27" y="41"/>
                  </a:cubicBezTo>
                  <a:cubicBezTo>
                    <a:pt x="26" y="30"/>
                    <a:pt x="36" y="7"/>
                    <a:pt x="23" y="1"/>
                  </a:cubicBezTo>
                  <a:cubicBezTo>
                    <a:pt x="22" y="3"/>
                    <a:pt x="22" y="6"/>
                    <a:pt x="20" y="7"/>
                  </a:cubicBezTo>
                  <a:cubicBezTo>
                    <a:pt x="19" y="3"/>
                    <a:pt x="15" y="0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119" descr="MAP">
              <a:extLst>
                <a:ext uri="{FF2B5EF4-FFF2-40B4-BE49-F238E27FC236}">
                  <a16:creationId xmlns:a16="http://schemas.microsoft.com/office/drawing/2014/main" id="{E8170B4C-0D8B-CF8E-F517-7B83F7A5C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2900" y="1201501"/>
              <a:ext cx="424430" cy="253934"/>
            </a:xfrm>
            <a:custGeom>
              <a:avLst/>
              <a:gdLst>
                <a:gd name="T0" fmla="*/ 27 w 89"/>
                <a:gd name="T1" fmla="*/ 44 h 55"/>
                <a:gd name="T2" fmla="*/ 29 w 89"/>
                <a:gd name="T3" fmla="*/ 52 h 55"/>
                <a:gd name="T4" fmla="*/ 43 w 89"/>
                <a:gd name="T5" fmla="*/ 48 h 55"/>
                <a:gd name="T6" fmla="*/ 58 w 89"/>
                <a:gd name="T7" fmla="*/ 50 h 55"/>
                <a:gd name="T8" fmla="*/ 58 w 89"/>
                <a:gd name="T9" fmla="*/ 43 h 55"/>
                <a:gd name="T10" fmla="*/ 60 w 89"/>
                <a:gd name="T11" fmla="*/ 52 h 55"/>
                <a:gd name="T12" fmla="*/ 76 w 89"/>
                <a:gd name="T13" fmla="*/ 52 h 55"/>
                <a:gd name="T14" fmla="*/ 75 w 89"/>
                <a:gd name="T15" fmla="*/ 43 h 55"/>
                <a:gd name="T16" fmla="*/ 69 w 89"/>
                <a:gd name="T17" fmla="*/ 21 h 55"/>
                <a:gd name="T18" fmla="*/ 41 w 89"/>
                <a:gd name="T19" fmla="*/ 32 h 55"/>
                <a:gd name="T20" fmla="*/ 35 w 89"/>
                <a:gd name="T21" fmla="*/ 25 h 55"/>
                <a:gd name="T22" fmla="*/ 26 w 89"/>
                <a:gd name="T23" fmla="*/ 31 h 55"/>
                <a:gd name="T24" fmla="*/ 14 w 89"/>
                <a:gd name="T25" fmla="*/ 18 h 55"/>
                <a:gd name="T26" fmla="*/ 21 w 89"/>
                <a:gd name="T27" fmla="*/ 10 h 55"/>
                <a:gd name="T28" fmla="*/ 1 w 89"/>
                <a:gd name="T29" fmla="*/ 5 h 55"/>
                <a:gd name="T30" fmla="*/ 6 w 89"/>
                <a:gd name="T31" fmla="*/ 22 h 55"/>
                <a:gd name="T32" fmla="*/ 9 w 89"/>
                <a:gd name="T33" fmla="*/ 48 h 55"/>
                <a:gd name="T34" fmla="*/ 14 w 89"/>
                <a:gd name="T35" fmla="*/ 46 h 55"/>
                <a:gd name="T36" fmla="*/ 22 w 89"/>
                <a:gd name="T37" fmla="*/ 52 h 55"/>
                <a:gd name="T38" fmla="*/ 27 w 89"/>
                <a:gd name="T3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55">
                  <a:moveTo>
                    <a:pt x="27" y="44"/>
                  </a:moveTo>
                  <a:cubicBezTo>
                    <a:pt x="29" y="46"/>
                    <a:pt x="28" y="51"/>
                    <a:pt x="29" y="52"/>
                  </a:cubicBezTo>
                  <a:cubicBezTo>
                    <a:pt x="35" y="55"/>
                    <a:pt x="41" y="52"/>
                    <a:pt x="43" y="48"/>
                  </a:cubicBezTo>
                  <a:cubicBezTo>
                    <a:pt x="45" y="53"/>
                    <a:pt x="53" y="52"/>
                    <a:pt x="58" y="50"/>
                  </a:cubicBezTo>
                  <a:cubicBezTo>
                    <a:pt x="59" y="47"/>
                    <a:pt x="56" y="43"/>
                    <a:pt x="58" y="43"/>
                  </a:cubicBezTo>
                  <a:cubicBezTo>
                    <a:pt x="59" y="45"/>
                    <a:pt x="59" y="49"/>
                    <a:pt x="60" y="52"/>
                  </a:cubicBezTo>
                  <a:cubicBezTo>
                    <a:pt x="65" y="55"/>
                    <a:pt x="69" y="52"/>
                    <a:pt x="76" y="52"/>
                  </a:cubicBezTo>
                  <a:cubicBezTo>
                    <a:pt x="77" y="48"/>
                    <a:pt x="75" y="46"/>
                    <a:pt x="75" y="43"/>
                  </a:cubicBezTo>
                  <a:cubicBezTo>
                    <a:pt x="89" y="35"/>
                    <a:pt x="73" y="27"/>
                    <a:pt x="69" y="21"/>
                  </a:cubicBezTo>
                  <a:cubicBezTo>
                    <a:pt x="55" y="20"/>
                    <a:pt x="45" y="22"/>
                    <a:pt x="41" y="32"/>
                  </a:cubicBezTo>
                  <a:cubicBezTo>
                    <a:pt x="38" y="30"/>
                    <a:pt x="37" y="27"/>
                    <a:pt x="35" y="25"/>
                  </a:cubicBezTo>
                  <a:cubicBezTo>
                    <a:pt x="31" y="26"/>
                    <a:pt x="26" y="27"/>
                    <a:pt x="26" y="31"/>
                  </a:cubicBezTo>
                  <a:cubicBezTo>
                    <a:pt x="24" y="25"/>
                    <a:pt x="22" y="18"/>
                    <a:pt x="14" y="18"/>
                  </a:cubicBezTo>
                  <a:cubicBezTo>
                    <a:pt x="13" y="12"/>
                    <a:pt x="21" y="15"/>
                    <a:pt x="21" y="10"/>
                  </a:cubicBezTo>
                  <a:cubicBezTo>
                    <a:pt x="21" y="5"/>
                    <a:pt x="8" y="0"/>
                    <a:pt x="1" y="5"/>
                  </a:cubicBezTo>
                  <a:cubicBezTo>
                    <a:pt x="0" y="13"/>
                    <a:pt x="5" y="16"/>
                    <a:pt x="6" y="22"/>
                  </a:cubicBezTo>
                  <a:cubicBezTo>
                    <a:pt x="7" y="31"/>
                    <a:pt x="3" y="41"/>
                    <a:pt x="9" y="48"/>
                  </a:cubicBezTo>
                  <a:cubicBezTo>
                    <a:pt x="13" y="49"/>
                    <a:pt x="12" y="48"/>
                    <a:pt x="14" y="46"/>
                  </a:cubicBezTo>
                  <a:cubicBezTo>
                    <a:pt x="15" y="50"/>
                    <a:pt x="17" y="52"/>
                    <a:pt x="22" y="52"/>
                  </a:cubicBezTo>
                  <a:cubicBezTo>
                    <a:pt x="26" y="51"/>
                    <a:pt x="24" y="45"/>
                    <a:pt x="2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120" descr="MAP">
              <a:extLst>
                <a:ext uri="{FF2B5EF4-FFF2-40B4-BE49-F238E27FC236}">
                  <a16:creationId xmlns:a16="http://schemas.microsoft.com/office/drawing/2014/main" id="{F2E49E9F-A912-E771-744B-AC966D092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426" y="1437856"/>
              <a:ext cx="297103" cy="322303"/>
            </a:xfrm>
            <a:custGeom>
              <a:avLst/>
              <a:gdLst>
                <a:gd name="T0" fmla="*/ 14 w 62"/>
                <a:gd name="T1" fmla="*/ 68 h 70"/>
                <a:gd name="T2" fmla="*/ 20 w 62"/>
                <a:gd name="T3" fmla="*/ 69 h 70"/>
                <a:gd name="T4" fmla="*/ 32 w 62"/>
                <a:gd name="T5" fmla="*/ 62 h 70"/>
                <a:gd name="T6" fmla="*/ 34 w 62"/>
                <a:gd name="T7" fmla="*/ 48 h 70"/>
                <a:gd name="T8" fmla="*/ 62 w 62"/>
                <a:gd name="T9" fmla="*/ 20 h 70"/>
                <a:gd name="T10" fmla="*/ 39 w 62"/>
                <a:gd name="T11" fmla="*/ 10 h 70"/>
                <a:gd name="T12" fmla="*/ 27 w 62"/>
                <a:gd name="T13" fmla="*/ 0 h 70"/>
                <a:gd name="T14" fmla="*/ 6 w 62"/>
                <a:gd name="T15" fmla="*/ 3 h 70"/>
                <a:gd name="T16" fmla="*/ 4 w 62"/>
                <a:gd name="T17" fmla="*/ 34 h 70"/>
                <a:gd name="T18" fmla="*/ 5 w 62"/>
                <a:gd name="T19" fmla="*/ 43 h 70"/>
                <a:gd name="T20" fmla="*/ 0 w 62"/>
                <a:gd name="T21" fmla="*/ 51 h 70"/>
                <a:gd name="T22" fmla="*/ 14 w 62"/>
                <a:gd name="T23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70">
                  <a:moveTo>
                    <a:pt x="14" y="68"/>
                  </a:moveTo>
                  <a:cubicBezTo>
                    <a:pt x="17" y="68"/>
                    <a:pt x="17" y="70"/>
                    <a:pt x="20" y="69"/>
                  </a:cubicBezTo>
                  <a:cubicBezTo>
                    <a:pt x="23" y="65"/>
                    <a:pt x="27" y="63"/>
                    <a:pt x="32" y="62"/>
                  </a:cubicBezTo>
                  <a:cubicBezTo>
                    <a:pt x="33" y="58"/>
                    <a:pt x="34" y="54"/>
                    <a:pt x="34" y="48"/>
                  </a:cubicBezTo>
                  <a:cubicBezTo>
                    <a:pt x="42" y="38"/>
                    <a:pt x="50" y="28"/>
                    <a:pt x="62" y="20"/>
                  </a:cubicBezTo>
                  <a:cubicBezTo>
                    <a:pt x="57" y="15"/>
                    <a:pt x="51" y="4"/>
                    <a:pt x="39" y="10"/>
                  </a:cubicBezTo>
                  <a:cubicBezTo>
                    <a:pt x="35" y="6"/>
                    <a:pt x="32" y="2"/>
                    <a:pt x="27" y="0"/>
                  </a:cubicBezTo>
                  <a:cubicBezTo>
                    <a:pt x="22" y="3"/>
                    <a:pt x="12" y="1"/>
                    <a:pt x="6" y="3"/>
                  </a:cubicBezTo>
                  <a:cubicBezTo>
                    <a:pt x="11" y="13"/>
                    <a:pt x="12" y="26"/>
                    <a:pt x="4" y="34"/>
                  </a:cubicBezTo>
                  <a:cubicBezTo>
                    <a:pt x="3" y="38"/>
                    <a:pt x="5" y="40"/>
                    <a:pt x="5" y="43"/>
                  </a:cubicBezTo>
                  <a:cubicBezTo>
                    <a:pt x="4" y="46"/>
                    <a:pt x="1" y="48"/>
                    <a:pt x="0" y="51"/>
                  </a:cubicBezTo>
                  <a:cubicBezTo>
                    <a:pt x="5" y="56"/>
                    <a:pt x="15" y="56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121" descr="MAP">
              <a:extLst>
                <a:ext uri="{FF2B5EF4-FFF2-40B4-BE49-F238E27FC236}">
                  <a16:creationId xmlns:a16="http://schemas.microsoft.com/office/drawing/2014/main" id="{10B70C4B-1FD3-1A37-3FEE-EE7F2479E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992" y="1465204"/>
              <a:ext cx="171792" cy="212915"/>
            </a:xfrm>
            <a:custGeom>
              <a:avLst/>
              <a:gdLst>
                <a:gd name="T0" fmla="*/ 27 w 36"/>
                <a:gd name="T1" fmla="*/ 32 h 46"/>
                <a:gd name="T2" fmla="*/ 36 w 36"/>
                <a:gd name="T3" fmla="*/ 8 h 46"/>
                <a:gd name="T4" fmla="*/ 23 w 36"/>
                <a:gd name="T5" fmla="*/ 6 h 46"/>
                <a:gd name="T6" fmla="*/ 8 w 36"/>
                <a:gd name="T7" fmla="*/ 11 h 46"/>
                <a:gd name="T8" fmla="*/ 8 w 36"/>
                <a:gd name="T9" fmla="*/ 42 h 46"/>
                <a:gd name="T10" fmla="*/ 17 w 36"/>
                <a:gd name="T11" fmla="*/ 37 h 46"/>
                <a:gd name="T12" fmla="*/ 15 w 36"/>
                <a:gd name="T13" fmla="*/ 31 h 46"/>
                <a:gd name="T14" fmla="*/ 27 w 36"/>
                <a:gd name="T15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6">
                  <a:moveTo>
                    <a:pt x="27" y="32"/>
                  </a:moveTo>
                  <a:cubicBezTo>
                    <a:pt x="30" y="24"/>
                    <a:pt x="34" y="17"/>
                    <a:pt x="36" y="8"/>
                  </a:cubicBezTo>
                  <a:cubicBezTo>
                    <a:pt x="34" y="4"/>
                    <a:pt x="28" y="5"/>
                    <a:pt x="23" y="6"/>
                  </a:cubicBezTo>
                  <a:cubicBezTo>
                    <a:pt x="20" y="2"/>
                    <a:pt x="3" y="0"/>
                    <a:pt x="8" y="11"/>
                  </a:cubicBezTo>
                  <a:cubicBezTo>
                    <a:pt x="0" y="17"/>
                    <a:pt x="6" y="34"/>
                    <a:pt x="8" y="42"/>
                  </a:cubicBezTo>
                  <a:cubicBezTo>
                    <a:pt x="12" y="46"/>
                    <a:pt x="17" y="43"/>
                    <a:pt x="17" y="37"/>
                  </a:cubicBezTo>
                  <a:cubicBezTo>
                    <a:pt x="18" y="35"/>
                    <a:pt x="13" y="32"/>
                    <a:pt x="15" y="31"/>
                  </a:cubicBezTo>
                  <a:cubicBezTo>
                    <a:pt x="19" y="31"/>
                    <a:pt x="22" y="32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122" descr="MAP">
              <a:extLst>
                <a:ext uri="{FF2B5EF4-FFF2-40B4-BE49-F238E27FC236}">
                  <a16:creationId xmlns:a16="http://schemas.microsoft.com/office/drawing/2014/main" id="{3859294E-8BD8-9BCF-993E-35C8AAD57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0157" y="1492549"/>
              <a:ext cx="196048" cy="250029"/>
            </a:xfrm>
            <a:custGeom>
              <a:avLst/>
              <a:gdLst>
                <a:gd name="T0" fmla="*/ 27 w 41"/>
                <a:gd name="T1" fmla="*/ 20 h 54"/>
                <a:gd name="T2" fmla="*/ 26 w 41"/>
                <a:gd name="T3" fmla="*/ 18 h 54"/>
                <a:gd name="T4" fmla="*/ 35 w 41"/>
                <a:gd name="T5" fmla="*/ 5 h 54"/>
                <a:gd name="T6" fmla="*/ 32 w 41"/>
                <a:gd name="T7" fmla="*/ 2 h 54"/>
                <a:gd name="T8" fmla="*/ 22 w 41"/>
                <a:gd name="T9" fmla="*/ 6 h 54"/>
                <a:gd name="T10" fmla="*/ 10 w 41"/>
                <a:gd name="T11" fmla="*/ 3 h 54"/>
                <a:gd name="T12" fmla="*/ 16 w 41"/>
                <a:gd name="T13" fmla="*/ 17 h 54"/>
                <a:gd name="T14" fmla="*/ 11 w 41"/>
                <a:gd name="T15" fmla="*/ 25 h 54"/>
                <a:gd name="T16" fmla="*/ 3 w 41"/>
                <a:gd name="T17" fmla="*/ 17 h 54"/>
                <a:gd name="T18" fmla="*/ 0 w 41"/>
                <a:gd name="T19" fmla="*/ 25 h 54"/>
                <a:gd name="T20" fmla="*/ 15 w 41"/>
                <a:gd name="T21" fmla="*/ 39 h 54"/>
                <a:gd name="T22" fmla="*/ 25 w 41"/>
                <a:gd name="T23" fmla="*/ 54 h 54"/>
                <a:gd name="T24" fmla="*/ 29 w 41"/>
                <a:gd name="T25" fmla="*/ 47 h 54"/>
                <a:gd name="T26" fmla="*/ 33 w 41"/>
                <a:gd name="T27" fmla="*/ 48 h 54"/>
                <a:gd name="T28" fmla="*/ 27 w 41"/>
                <a:gd name="T29" fmla="*/ 2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54">
                  <a:moveTo>
                    <a:pt x="27" y="20"/>
                  </a:moveTo>
                  <a:cubicBezTo>
                    <a:pt x="27" y="19"/>
                    <a:pt x="27" y="19"/>
                    <a:pt x="26" y="18"/>
                  </a:cubicBezTo>
                  <a:cubicBezTo>
                    <a:pt x="29" y="14"/>
                    <a:pt x="34" y="12"/>
                    <a:pt x="35" y="5"/>
                  </a:cubicBezTo>
                  <a:cubicBezTo>
                    <a:pt x="34" y="3"/>
                    <a:pt x="32" y="3"/>
                    <a:pt x="32" y="2"/>
                  </a:cubicBezTo>
                  <a:cubicBezTo>
                    <a:pt x="27" y="1"/>
                    <a:pt x="24" y="3"/>
                    <a:pt x="22" y="6"/>
                  </a:cubicBezTo>
                  <a:cubicBezTo>
                    <a:pt x="20" y="0"/>
                    <a:pt x="17" y="3"/>
                    <a:pt x="10" y="3"/>
                  </a:cubicBezTo>
                  <a:cubicBezTo>
                    <a:pt x="10" y="10"/>
                    <a:pt x="15" y="11"/>
                    <a:pt x="16" y="17"/>
                  </a:cubicBezTo>
                  <a:cubicBezTo>
                    <a:pt x="14" y="19"/>
                    <a:pt x="14" y="24"/>
                    <a:pt x="11" y="2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2" y="20"/>
                    <a:pt x="1" y="22"/>
                    <a:pt x="0" y="25"/>
                  </a:cubicBezTo>
                  <a:cubicBezTo>
                    <a:pt x="4" y="30"/>
                    <a:pt x="7" y="37"/>
                    <a:pt x="15" y="39"/>
                  </a:cubicBezTo>
                  <a:cubicBezTo>
                    <a:pt x="18" y="45"/>
                    <a:pt x="19" y="51"/>
                    <a:pt x="25" y="54"/>
                  </a:cubicBezTo>
                  <a:cubicBezTo>
                    <a:pt x="28" y="53"/>
                    <a:pt x="29" y="49"/>
                    <a:pt x="29" y="47"/>
                  </a:cubicBezTo>
                  <a:cubicBezTo>
                    <a:pt x="30" y="48"/>
                    <a:pt x="31" y="48"/>
                    <a:pt x="33" y="48"/>
                  </a:cubicBezTo>
                  <a:cubicBezTo>
                    <a:pt x="39" y="38"/>
                    <a:pt x="41" y="20"/>
                    <a:pt x="27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123" descr="MAP">
              <a:extLst>
                <a:ext uri="{FF2B5EF4-FFF2-40B4-BE49-F238E27FC236}">
                  <a16:creationId xmlns:a16="http://schemas.microsoft.com/office/drawing/2014/main" id="{362538C8-B11C-B563-D26C-AACEB9AA5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430" y="1553104"/>
              <a:ext cx="515381" cy="419969"/>
            </a:xfrm>
            <a:custGeom>
              <a:avLst/>
              <a:gdLst>
                <a:gd name="T0" fmla="*/ 99 w 108"/>
                <a:gd name="T1" fmla="*/ 67 h 91"/>
                <a:gd name="T2" fmla="*/ 107 w 108"/>
                <a:gd name="T3" fmla="*/ 70 h 91"/>
                <a:gd name="T4" fmla="*/ 85 w 108"/>
                <a:gd name="T5" fmla="*/ 42 h 91"/>
                <a:gd name="T6" fmla="*/ 87 w 108"/>
                <a:gd name="T7" fmla="*/ 35 h 91"/>
                <a:gd name="T8" fmla="*/ 64 w 108"/>
                <a:gd name="T9" fmla="*/ 0 h 91"/>
                <a:gd name="T10" fmla="*/ 65 w 108"/>
                <a:gd name="T11" fmla="*/ 31 h 91"/>
                <a:gd name="T12" fmla="*/ 61 w 108"/>
                <a:gd name="T13" fmla="*/ 14 h 91"/>
                <a:gd name="T14" fmla="*/ 50 w 108"/>
                <a:gd name="T15" fmla="*/ 8 h 91"/>
                <a:gd name="T16" fmla="*/ 52 w 108"/>
                <a:gd name="T17" fmla="*/ 17 h 91"/>
                <a:gd name="T18" fmla="*/ 44 w 108"/>
                <a:gd name="T19" fmla="*/ 20 h 91"/>
                <a:gd name="T20" fmla="*/ 34 w 108"/>
                <a:gd name="T21" fmla="*/ 9 h 91"/>
                <a:gd name="T22" fmla="*/ 28 w 108"/>
                <a:gd name="T23" fmla="*/ 14 h 91"/>
                <a:gd name="T24" fmla="*/ 30 w 108"/>
                <a:gd name="T25" fmla="*/ 3 h 91"/>
                <a:gd name="T26" fmla="*/ 27 w 108"/>
                <a:gd name="T27" fmla="*/ 0 h 91"/>
                <a:gd name="T28" fmla="*/ 0 w 108"/>
                <a:gd name="T29" fmla="*/ 29 h 91"/>
                <a:gd name="T30" fmla="*/ 11 w 108"/>
                <a:gd name="T31" fmla="*/ 38 h 91"/>
                <a:gd name="T32" fmla="*/ 20 w 108"/>
                <a:gd name="T33" fmla="*/ 37 h 91"/>
                <a:gd name="T34" fmla="*/ 3 w 108"/>
                <a:gd name="T35" fmla="*/ 45 h 91"/>
                <a:gd name="T36" fmla="*/ 43 w 108"/>
                <a:gd name="T37" fmla="*/ 58 h 91"/>
                <a:gd name="T38" fmla="*/ 9 w 108"/>
                <a:gd name="T39" fmla="*/ 63 h 91"/>
                <a:gd name="T40" fmla="*/ 30 w 108"/>
                <a:gd name="T41" fmla="*/ 76 h 91"/>
                <a:gd name="T42" fmla="*/ 32 w 108"/>
                <a:gd name="T43" fmla="*/ 79 h 91"/>
                <a:gd name="T44" fmla="*/ 32 w 108"/>
                <a:gd name="T45" fmla="*/ 86 h 91"/>
                <a:gd name="T46" fmla="*/ 74 w 108"/>
                <a:gd name="T47" fmla="*/ 73 h 91"/>
                <a:gd name="T48" fmla="*/ 100 w 108"/>
                <a:gd name="T49" fmla="*/ 71 h 91"/>
                <a:gd name="T50" fmla="*/ 93 w 108"/>
                <a:gd name="T51" fmla="*/ 73 h 91"/>
                <a:gd name="T52" fmla="*/ 93 w 108"/>
                <a:gd name="T53" fmla="*/ 70 h 91"/>
                <a:gd name="T54" fmla="*/ 99 w 108"/>
                <a:gd name="T55" fmla="*/ 6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8" h="91">
                  <a:moveTo>
                    <a:pt x="99" y="67"/>
                  </a:moveTo>
                  <a:cubicBezTo>
                    <a:pt x="102" y="68"/>
                    <a:pt x="103" y="71"/>
                    <a:pt x="107" y="70"/>
                  </a:cubicBezTo>
                  <a:cubicBezTo>
                    <a:pt x="108" y="53"/>
                    <a:pt x="88" y="57"/>
                    <a:pt x="85" y="42"/>
                  </a:cubicBezTo>
                  <a:cubicBezTo>
                    <a:pt x="86" y="40"/>
                    <a:pt x="86" y="38"/>
                    <a:pt x="87" y="35"/>
                  </a:cubicBezTo>
                  <a:cubicBezTo>
                    <a:pt x="81" y="21"/>
                    <a:pt x="82" y="1"/>
                    <a:pt x="64" y="0"/>
                  </a:cubicBezTo>
                  <a:cubicBezTo>
                    <a:pt x="59" y="11"/>
                    <a:pt x="70" y="24"/>
                    <a:pt x="65" y="31"/>
                  </a:cubicBezTo>
                  <a:cubicBezTo>
                    <a:pt x="64" y="25"/>
                    <a:pt x="60" y="22"/>
                    <a:pt x="61" y="14"/>
                  </a:cubicBezTo>
                  <a:cubicBezTo>
                    <a:pt x="59" y="11"/>
                    <a:pt x="54" y="7"/>
                    <a:pt x="50" y="8"/>
                  </a:cubicBezTo>
                  <a:cubicBezTo>
                    <a:pt x="50" y="11"/>
                    <a:pt x="52" y="13"/>
                    <a:pt x="52" y="17"/>
                  </a:cubicBezTo>
                  <a:cubicBezTo>
                    <a:pt x="48" y="16"/>
                    <a:pt x="48" y="20"/>
                    <a:pt x="44" y="20"/>
                  </a:cubicBezTo>
                  <a:cubicBezTo>
                    <a:pt x="46" y="13"/>
                    <a:pt x="42" y="9"/>
                    <a:pt x="34" y="9"/>
                  </a:cubicBezTo>
                  <a:cubicBezTo>
                    <a:pt x="32" y="10"/>
                    <a:pt x="33" y="15"/>
                    <a:pt x="28" y="14"/>
                  </a:cubicBezTo>
                  <a:cubicBezTo>
                    <a:pt x="27" y="9"/>
                    <a:pt x="30" y="7"/>
                    <a:pt x="30" y="3"/>
                  </a:cubicBezTo>
                  <a:cubicBezTo>
                    <a:pt x="29" y="2"/>
                    <a:pt x="27" y="1"/>
                    <a:pt x="27" y="0"/>
                  </a:cubicBezTo>
                  <a:cubicBezTo>
                    <a:pt x="14" y="7"/>
                    <a:pt x="3" y="14"/>
                    <a:pt x="0" y="29"/>
                  </a:cubicBezTo>
                  <a:cubicBezTo>
                    <a:pt x="4" y="32"/>
                    <a:pt x="7" y="36"/>
                    <a:pt x="11" y="38"/>
                  </a:cubicBezTo>
                  <a:cubicBezTo>
                    <a:pt x="14" y="38"/>
                    <a:pt x="18" y="35"/>
                    <a:pt x="20" y="37"/>
                  </a:cubicBezTo>
                  <a:cubicBezTo>
                    <a:pt x="18" y="44"/>
                    <a:pt x="6" y="40"/>
                    <a:pt x="3" y="45"/>
                  </a:cubicBezTo>
                  <a:cubicBezTo>
                    <a:pt x="7" y="59"/>
                    <a:pt x="37" y="45"/>
                    <a:pt x="43" y="58"/>
                  </a:cubicBezTo>
                  <a:cubicBezTo>
                    <a:pt x="30" y="58"/>
                    <a:pt x="16" y="57"/>
                    <a:pt x="9" y="63"/>
                  </a:cubicBezTo>
                  <a:cubicBezTo>
                    <a:pt x="12" y="71"/>
                    <a:pt x="17" y="78"/>
                    <a:pt x="30" y="76"/>
                  </a:cubicBezTo>
                  <a:cubicBezTo>
                    <a:pt x="30" y="77"/>
                    <a:pt x="31" y="78"/>
                    <a:pt x="32" y="79"/>
                  </a:cubicBezTo>
                  <a:cubicBezTo>
                    <a:pt x="32" y="81"/>
                    <a:pt x="32" y="84"/>
                    <a:pt x="32" y="86"/>
                  </a:cubicBezTo>
                  <a:cubicBezTo>
                    <a:pt x="47" y="91"/>
                    <a:pt x="66" y="82"/>
                    <a:pt x="74" y="73"/>
                  </a:cubicBezTo>
                  <a:cubicBezTo>
                    <a:pt x="76" y="84"/>
                    <a:pt x="108" y="88"/>
                    <a:pt x="100" y="71"/>
                  </a:cubicBezTo>
                  <a:cubicBezTo>
                    <a:pt x="97" y="70"/>
                    <a:pt x="95" y="75"/>
                    <a:pt x="93" y="73"/>
                  </a:cubicBezTo>
                  <a:cubicBezTo>
                    <a:pt x="93" y="71"/>
                    <a:pt x="93" y="70"/>
                    <a:pt x="93" y="70"/>
                  </a:cubicBezTo>
                  <a:cubicBezTo>
                    <a:pt x="97" y="71"/>
                    <a:pt x="96" y="67"/>
                    <a:pt x="99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124" descr="MAP">
              <a:extLst>
                <a:ext uri="{FF2B5EF4-FFF2-40B4-BE49-F238E27FC236}">
                  <a16:creationId xmlns:a16="http://schemas.microsoft.com/office/drawing/2014/main" id="{FEEC2DD7-5CBC-4DD8-6B2B-0884C856F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719" y="1543340"/>
              <a:ext cx="181898" cy="267607"/>
            </a:xfrm>
            <a:custGeom>
              <a:avLst/>
              <a:gdLst>
                <a:gd name="T0" fmla="*/ 10 w 38"/>
                <a:gd name="T1" fmla="*/ 39 h 58"/>
                <a:gd name="T2" fmla="*/ 17 w 38"/>
                <a:gd name="T3" fmla="*/ 46 h 58"/>
                <a:gd name="T4" fmla="*/ 14 w 38"/>
                <a:gd name="T5" fmla="*/ 53 h 58"/>
                <a:gd name="T6" fmla="*/ 20 w 38"/>
                <a:gd name="T7" fmla="*/ 53 h 58"/>
                <a:gd name="T8" fmla="*/ 21 w 38"/>
                <a:gd name="T9" fmla="*/ 58 h 58"/>
                <a:gd name="T10" fmla="*/ 37 w 38"/>
                <a:gd name="T11" fmla="*/ 54 h 58"/>
                <a:gd name="T12" fmla="*/ 33 w 38"/>
                <a:gd name="T13" fmla="*/ 47 h 58"/>
                <a:gd name="T14" fmla="*/ 27 w 38"/>
                <a:gd name="T15" fmla="*/ 17 h 58"/>
                <a:gd name="T16" fmla="*/ 32 w 38"/>
                <a:gd name="T17" fmla="*/ 6 h 58"/>
                <a:gd name="T18" fmla="*/ 13 w 38"/>
                <a:gd name="T19" fmla="*/ 6 h 58"/>
                <a:gd name="T20" fmla="*/ 8 w 38"/>
                <a:gd name="T21" fmla="*/ 16 h 58"/>
                <a:gd name="T22" fmla="*/ 10 w 38"/>
                <a:gd name="T23" fmla="*/ 20 h 58"/>
                <a:gd name="T24" fmla="*/ 6 w 38"/>
                <a:gd name="T25" fmla="*/ 28 h 58"/>
                <a:gd name="T26" fmla="*/ 2 w 38"/>
                <a:gd name="T27" fmla="*/ 28 h 58"/>
                <a:gd name="T28" fmla="*/ 3 w 38"/>
                <a:gd name="T29" fmla="*/ 40 h 58"/>
                <a:gd name="T30" fmla="*/ 10 w 38"/>
                <a:gd name="T31" fmla="*/ 3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58">
                  <a:moveTo>
                    <a:pt x="10" y="39"/>
                  </a:moveTo>
                  <a:cubicBezTo>
                    <a:pt x="13" y="41"/>
                    <a:pt x="16" y="42"/>
                    <a:pt x="17" y="46"/>
                  </a:cubicBezTo>
                  <a:cubicBezTo>
                    <a:pt x="15" y="48"/>
                    <a:pt x="13" y="48"/>
                    <a:pt x="14" y="53"/>
                  </a:cubicBezTo>
                  <a:cubicBezTo>
                    <a:pt x="16" y="54"/>
                    <a:pt x="16" y="54"/>
                    <a:pt x="20" y="53"/>
                  </a:cubicBezTo>
                  <a:cubicBezTo>
                    <a:pt x="19" y="56"/>
                    <a:pt x="21" y="56"/>
                    <a:pt x="21" y="58"/>
                  </a:cubicBezTo>
                  <a:cubicBezTo>
                    <a:pt x="25" y="56"/>
                    <a:pt x="29" y="53"/>
                    <a:pt x="37" y="54"/>
                  </a:cubicBezTo>
                  <a:cubicBezTo>
                    <a:pt x="38" y="49"/>
                    <a:pt x="34" y="50"/>
                    <a:pt x="33" y="47"/>
                  </a:cubicBezTo>
                  <a:cubicBezTo>
                    <a:pt x="28" y="40"/>
                    <a:pt x="25" y="28"/>
                    <a:pt x="27" y="17"/>
                  </a:cubicBezTo>
                  <a:cubicBezTo>
                    <a:pt x="31" y="15"/>
                    <a:pt x="32" y="11"/>
                    <a:pt x="32" y="6"/>
                  </a:cubicBezTo>
                  <a:cubicBezTo>
                    <a:pt x="26" y="0"/>
                    <a:pt x="20" y="6"/>
                    <a:pt x="13" y="6"/>
                  </a:cubicBezTo>
                  <a:cubicBezTo>
                    <a:pt x="12" y="11"/>
                    <a:pt x="8" y="12"/>
                    <a:pt x="8" y="16"/>
                  </a:cubicBezTo>
                  <a:cubicBezTo>
                    <a:pt x="8" y="19"/>
                    <a:pt x="11" y="17"/>
                    <a:pt x="10" y="20"/>
                  </a:cubicBezTo>
                  <a:cubicBezTo>
                    <a:pt x="9" y="22"/>
                    <a:pt x="8" y="26"/>
                    <a:pt x="6" y="28"/>
                  </a:cubicBezTo>
                  <a:cubicBezTo>
                    <a:pt x="5" y="27"/>
                    <a:pt x="3" y="27"/>
                    <a:pt x="2" y="28"/>
                  </a:cubicBezTo>
                  <a:cubicBezTo>
                    <a:pt x="0" y="32"/>
                    <a:pt x="1" y="37"/>
                    <a:pt x="3" y="40"/>
                  </a:cubicBezTo>
                  <a:cubicBezTo>
                    <a:pt x="7" y="41"/>
                    <a:pt x="8" y="39"/>
                    <a:pt x="1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125" descr="MAP">
              <a:extLst>
                <a:ext uri="{FF2B5EF4-FFF2-40B4-BE49-F238E27FC236}">
                  <a16:creationId xmlns:a16="http://schemas.microsoft.com/office/drawing/2014/main" id="{719B080B-2200-A0D5-D98A-59D6CABFC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987" y="1617565"/>
              <a:ext cx="70740" cy="64462"/>
            </a:xfrm>
            <a:custGeom>
              <a:avLst/>
              <a:gdLst>
                <a:gd name="T0" fmla="*/ 12 w 15"/>
                <a:gd name="T1" fmla="*/ 14 h 14"/>
                <a:gd name="T2" fmla="*/ 0 w 15"/>
                <a:gd name="T3" fmla="*/ 0 h 14"/>
                <a:gd name="T4" fmla="*/ 12 w 15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4">
                  <a:moveTo>
                    <a:pt x="12" y="14"/>
                  </a:moveTo>
                  <a:cubicBezTo>
                    <a:pt x="15" y="6"/>
                    <a:pt x="9" y="0"/>
                    <a:pt x="0" y="0"/>
                  </a:cubicBezTo>
                  <a:cubicBezTo>
                    <a:pt x="1" y="8"/>
                    <a:pt x="7" y="11"/>
                    <a:pt x="12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126" descr="MAP">
              <a:extLst>
                <a:ext uri="{FF2B5EF4-FFF2-40B4-BE49-F238E27FC236}">
                  <a16:creationId xmlns:a16="http://schemas.microsoft.com/office/drawing/2014/main" id="{D33ADB20-BEE3-FA6C-488A-85F59EB98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955" y="1824617"/>
              <a:ext cx="97014" cy="74227"/>
            </a:xfrm>
            <a:custGeom>
              <a:avLst/>
              <a:gdLst>
                <a:gd name="T0" fmla="*/ 20 w 20"/>
                <a:gd name="T1" fmla="*/ 12 h 16"/>
                <a:gd name="T2" fmla="*/ 2 w 20"/>
                <a:gd name="T3" fmla="*/ 0 h 16"/>
                <a:gd name="T4" fmla="*/ 10 w 20"/>
                <a:gd name="T5" fmla="*/ 16 h 16"/>
                <a:gd name="T6" fmla="*/ 20 w 20"/>
                <a:gd name="T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6">
                  <a:moveTo>
                    <a:pt x="20" y="12"/>
                  </a:moveTo>
                  <a:cubicBezTo>
                    <a:pt x="17" y="5"/>
                    <a:pt x="11" y="1"/>
                    <a:pt x="2" y="0"/>
                  </a:cubicBezTo>
                  <a:cubicBezTo>
                    <a:pt x="0" y="8"/>
                    <a:pt x="4" y="15"/>
                    <a:pt x="10" y="16"/>
                  </a:cubicBezTo>
                  <a:cubicBezTo>
                    <a:pt x="13" y="15"/>
                    <a:pt x="16" y="14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 127" descr="MAP">
              <a:extLst>
                <a:ext uri="{FF2B5EF4-FFF2-40B4-BE49-F238E27FC236}">
                  <a16:creationId xmlns:a16="http://schemas.microsoft.com/office/drawing/2014/main" id="{7F9953DB-5B72-E7AE-6F52-1F064536A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108" y="1853917"/>
              <a:ext cx="119245" cy="142595"/>
            </a:xfrm>
            <a:custGeom>
              <a:avLst/>
              <a:gdLst>
                <a:gd name="T0" fmla="*/ 0 w 25"/>
                <a:gd name="T1" fmla="*/ 16 h 31"/>
                <a:gd name="T2" fmla="*/ 25 w 25"/>
                <a:gd name="T3" fmla="*/ 18 h 31"/>
                <a:gd name="T4" fmla="*/ 10 w 25"/>
                <a:gd name="T5" fmla="*/ 0 h 31"/>
                <a:gd name="T6" fmla="*/ 0 w 25"/>
                <a:gd name="T7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1">
                  <a:moveTo>
                    <a:pt x="0" y="16"/>
                  </a:moveTo>
                  <a:cubicBezTo>
                    <a:pt x="8" y="19"/>
                    <a:pt x="20" y="31"/>
                    <a:pt x="25" y="18"/>
                  </a:cubicBezTo>
                  <a:cubicBezTo>
                    <a:pt x="20" y="12"/>
                    <a:pt x="18" y="3"/>
                    <a:pt x="10" y="0"/>
                  </a:cubicBezTo>
                  <a:cubicBezTo>
                    <a:pt x="6" y="5"/>
                    <a:pt x="4" y="11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reeform 128" descr="MAP">
              <a:extLst>
                <a:ext uri="{FF2B5EF4-FFF2-40B4-BE49-F238E27FC236}">
                  <a16:creationId xmlns:a16="http://schemas.microsoft.com/office/drawing/2014/main" id="{0BE18030-B537-3F0B-0AFF-1173687FE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7436" y="1926193"/>
              <a:ext cx="105097" cy="158221"/>
            </a:xfrm>
            <a:custGeom>
              <a:avLst/>
              <a:gdLst>
                <a:gd name="T0" fmla="*/ 5 w 22"/>
                <a:gd name="T1" fmla="*/ 11 h 34"/>
                <a:gd name="T2" fmla="*/ 3 w 22"/>
                <a:gd name="T3" fmla="*/ 27 h 34"/>
                <a:gd name="T4" fmla="*/ 5 w 22"/>
                <a:gd name="T5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4">
                  <a:moveTo>
                    <a:pt x="5" y="11"/>
                  </a:moveTo>
                  <a:cubicBezTo>
                    <a:pt x="1" y="14"/>
                    <a:pt x="0" y="22"/>
                    <a:pt x="3" y="27"/>
                  </a:cubicBezTo>
                  <a:cubicBezTo>
                    <a:pt x="22" y="34"/>
                    <a:pt x="18" y="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 129" descr="MAP">
              <a:extLst>
                <a:ext uri="{FF2B5EF4-FFF2-40B4-BE49-F238E27FC236}">
                  <a16:creationId xmlns:a16="http://schemas.microsoft.com/office/drawing/2014/main" id="{28B6798D-B528-D845-4E07-9AECD9805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840" y="2101992"/>
              <a:ext cx="319333" cy="203148"/>
            </a:xfrm>
            <a:custGeom>
              <a:avLst/>
              <a:gdLst>
                <a:gd name="T0" fmla="*/ 64 w 67"/>
                <a:gd name="T1" fmla="*/ 14 h 44"/>
                <a:gd name="T2" fmla="*/ 57 w 67"/>
                <a:gd name="T3" fmla="*/ 11 h 44"/>
                <a:gd name="T4" fmla="*/ 58 w 67"/>
                <a:gd name="T5" fmla="*/ 7 h 44"/>
                <a:gd name="T6" fmla="*/ 50 w 67"/>
                <a:gd name="T7" fmla="*/ 0 h 44"/>
                <a:gd name="T8" fmla="*/ 46 w 67"/>
                <a:gd name="T9" fmla="*/ 0 h 44"/>
                <a:gd name="T10" fmla="*/ 45 w 67"/>
                <a:gd name="T11" fmla="*/ 7 h 44"/>
                <a:gd name="T12" fmla="*/ 37 w 67"/>
                <a:gd name="T13" fmla="*/ 6 h 44"/>
                <a:gd name="T14" fmla="*/ 38 w 67"/>
                <a:gd name="T15" fmla="*/ 10 h 44"/>
                <a:gd name="T16" fmla="*/ 32 w 67"/>
                <a:gd name="T17" fmla="*/ 5 h 44"/>
                <a:gd name="T18" fmla="*/ 29 w 67"/>
                <a:gd name="T19" fmla="*/ 11 h 44"/>
                <a:gd name="T20" fmla="*/ 26 w 67"/>
                <a:gd name="T21" fmla="*/ 5 h 44"/>
                <a:gd name="T22" fmla="*/ 24 w 67"/>
                <a:gd name="T23" fmla="*/ 13 h 44"/>
                <a:gd name="T24" fmla="*/ 19 w 67"/>
                <a:gd name="T25" fmla="*/ 17 h 44"/>
                <a:gd name="T26" fmla="*/ 10 w 67"/>
                <a:gd name="T27" fmla="*/ 1 h 44"/>
                <a:gd name="T28" fmla="*/ 10 w 67"/>
                <a:gd name="T29" fmla="*/ 7 h 44"/>
                <a:gd name="T30" fmla="*/ 5 w 67"/>
                <a:gd name="T31" fmla="*/ 5 h 44"/>
                <a:gd name="T32" fmla="*/ 6 w 67"/>
                <a:gd name="T33" fmla="*/ 11 h 44"/>
                <a:gd name="T34" fmla="*/ 1 w 67"/>
                <a:gd name="T35" fmla="*/ 12 h 44"/>
                <a:gd name="T36" fmla="*/ 3 w 67"/>
                <a:gd name="T37" fmla="*/ 17 h 44"/>
                <a:gd name="T38" fmla="*/ 15 w 67"/>
                <a:gd name="T39" fmla="*/ 18 h 44"/>
                <a:gd name="T40" fmla="*/ 15 w 67"/>
                <a:gd name="T41" fmla="*/ 21 h 44"/>
                <a:gd name="T42" fmla="*/ 4 w 67"/>
                <a:gd name="T43" fmla="*/ 27 h 44"/>
                <a:gd name="T44" fmla="*/ 12 w 67"/>
                <a:gd name="T45" fmla="*/ 26 h 44"/>
                <a:gd name="T46" fmla="*/ 17 w 67"/>
                <a:gd name="T47" fmla="*/ 31 h 44"/>
                <a:gd name="T48" fmla="*/ 11 w 67"/>
                <a:gd name="T49" fmla="*/ 37 h 44"/>
                <a:gd name="T50" fmla="*/ 35 w 67"/>
                <a:gd name="T51" fmla="*/ 44 h 44"/>
                <a:gd name="T52" fmla="*/ 57 w 67"/>
                <a:gd name="T53" fmla="*/ 32 h 44"/>
                <a:gd name="T54" fmla="*/ 64 w 67"/>
                <a:gd name="T55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44">
                  <a:moveTo>
                    <a:pt x="64" y="14"/>
                  </a:moveTo>
                  <a:cubicBezTo>
                    <a:pt x="62" y="13"/>
                    <a:pt x="57" y="14"/>
                    <a:pt x="57" y="11"/>
                  </a:cubicBezTo>
                  <a:cubicBezTo>
                    <a:pt x="58" y="10"/>
                    <a:pt x="58" y="9"/>
                    <a:pt x="58" y="7"/>
                  </a:cubicBezTo>
                  <a:cubicBezTo>
                    <a:pt x="55" y="5"/>
                    <a:pt x="51" y="4"/>
                    <a:pt x="50" y="0"/>
                  </a:cubicBezTo>
                  <a:cubicBezTo>
                    <a:pt x="49" y="0"/>
                    <a:pt x="48" y="0"/>
                    <a:pt x="46" y="0"/>
                  </a:cubicBezTo>
                  <a:cubicBezTo>
                    <a:pt x="46" y="3"/>
                    <a:pt x="47" y="6"/>
                    <a:pt x="45" y="7"/>
                  </a:cubicBezTo>
                  <a:cubicBezTo>
                    <a:pt x="41" y="7"/>
                    <a:pt x="40" y="6"/>
                    <a:pt x="37" y="6"/>
                  </a:cubicBezTo>
                  <a:cubicBezTo>
                    <a:pt x="37" y="8"/>
                    <a:pt x="39" y="8"/>
                    <a:pt x="38" y="10"/>
                  </a:cubicBezTo>
                  <a:cubicBezTo>
                    <a:pt x="35" y="9"/>
                    <a:pt x="36" y="5"/>
                    <a:pt x="32" y="5"/>
                  </a:cubicBezTo>
                  <a:cubicBezTo>
                    <a:pt x="30" y="6"/>
                    <a:pt x="30" y="9"/>
                    <a:pt x="29" y="11"/>
                  </a:cubicBezTo>
                  <a:cubicBezTo>
                    <a:pt x="28" y="9"/>
                    <a:pt x="27" y="6"/>
                    <a:pt x="26" y="5"/>
                  </a:cubicBezTo>
                  <a:cubicBezTo>
                    <a:pt x="24" y="6"/>
                    <a:pt x="24" y="10"/>
                    <a:pt x="24" y="13"/>
                  </a:cubicBezTo>
                  <a:cubicBezTo>
                    <a:pt x="22" y="14"/>
                    <a:pt x="21" y="16"/>
                    <a:pt x="19" y="17"/>
                  </a:cubicBezTo>
                  <a:cubicBezTo>
                    <a:pt x="18" y="11"/>
                    <a:pt x="20" y="1"/>
                    <a:pt x="10" y="1"/>
                  </a:cubicBezTo>
                  <a:cubicBezTo>
                    <a:pt x="7" y="3"/>
                    <a:pt x="12" y="6"/>
                    <a:pt x="10" y="7"/>
                  </a:cubicBezTo>
                  <a:cubicBezTo>
                    <a:pt x="8" y="7"/>
                    <a:pt x="7" y="3"/>
                    <a:pt x="5" y="5"/>
                  </a:cubicBezTo>
                  <a:cubicBezTo>
                    <a:pt x="3" y="7"/>
                    <a:pt x="5" y="9"/>
                    <a:pt x="6" y="11"/>
                  </a:cubicBezTo>
                  <a:cubicBezTo>
                    <a:pt x="3" y="10"/>
                    <a:pt x="3" y="12"/>
                    <a:pt x="1" y="12"/>
                  </a:cubicBezTo>
                  <a:cubicBezTo>
                    <a:pt x="0" y="14"/>
                    <a:pt x="2" y="15"/>
                    <a:pt x="3" y="17"/>
                  </a:cubicBezTo>
                  <a:cubicBezTo>
                    <a:pt x="7" y="17"/>
                    <a:pt x="13" y="12"/>
                    <a:pt x="15" y="18"/>
                  </a:cubicBezTo>
                  <a:cubicBezTo>
                    <a:pt x="15" y="19"/>
                    <a:pt x="15" y="20"/>
                    <a:pt x="15" y="21"/>
                  </a:cubicBezTo>
                  <a:cubicBezTo>
                    <a:pt x="12" y="23"/>
                    <a:pt x="3" y="20"/>
                    <a:pt x="4" y="27"/>
                  </a:cubicBezTo>
                  <a:cubicBezTo>
                    <a:pt x="7" y="28"/>
                    <a:pt x="9" y="26"/>
                    <a:pt x="12" y="26"/>
                  </a:cubicBezTo>
                  <a:cubicBezTo>
                    <a:pt x="13" y="28"/>
                    <a:pt x="15" y="30"/>
                    <a:pt x="17" y="31"/>
                  </a:cubicBezTo>
                  <a:cubicBezTo>
                    <a:pt x="15" y="33"/>
                    <a:pt x="11" y="33"/>
                    <a:pt x="11" y="37"/>
                  </a:cubicBezTo>
                  <a:cubicBezTo>
                    <a:pt x="22" y="37"/>
                    <a:pt x="25" y="43"/>
                    <a:pt x="35" y="44"/>
                  </a:cubicBezTo>
                  <a:cubicBezTo>
                    <a:pt x="42" y="39"/>
                    <a:pt x="49" y="35"/>
                    <a:pt x="57" y="32"/>
                  </a:cubicBezTo>
                  <a:cubicBezTo>
                    <a:pt x="59" y="26"/>
                    <a:pt x="67" y="23"/>
                    <a:pt x="64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 130" descr="MAP">
              <a:extLst>
                <a:ext uri="{FF2B5EF4-FFF2-40B4-BE49-F238E27FC236}">
                  <a16:creationId xmlns:a16="http://schemas.microsoft.com/office/drawing/2014/main" id="{1C2C94AF-BE3F-7B8B-C12B-2AE450831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4587" y="2135199"/>
              <a:ext cx="210196" cy="183614"/>
            </a:xfrm>
            <a:custGeom>
              <a:avLst/>
              <a:gdLst>
                <a:gd name="T0" fmla="*/ 25 w 44"/>
                <a:gd name="T1" fmla="*/ 27 h 40"/>
                <a:gd name="T2" fmla="*/ 44 w 44"/>
                <a:gd name="T3" fmla="*/ 32 h 40"/>
                <a:gd name="T4" fmla="*/ 41 w 44"/>
                <a:gd name="T5" fmla="*/ 27 h 40"/>
                <a:gd name="T6" fmla="*/ 34 w 44"/>
                <a:gd name="T7" fmla="*/ 26 h 40"/>
                <a:gd name="T8" fmla="*/ 34 w 44"/>
                <a:gd name="T9" fmla="*/ 19 h 40"/>
                <a:gd name="T10" fmla="*/ 17 w 44"/>
                <a:gd name="T11" fmla="*/ 7 h 40"/>
                <a:gd name="T12" fmla="*/ 16 w 44"/>
                <a:gd name="T13" fmla="*/ 10 h 40"/>
                <a:gd name="T14" fmla="*/ 11 w 44"/>
                <a:gd name="T15" fmla="*/ 0 h 40"/>
                <a:gd name="T16" fmla="*/ 7 w 44"/>
                <a:gd name="T17" fmla="*/ 24 h 40"/>
                <a:gd name="T18" fmla="*/ 1 w 44"/>
                <a:gd name="T19" fmla="*/ 35 h 40"/>
                <a:gd name="T20" fmla="*/ 11 w 44"/>
                <a:gd name="T21" fmla="*/ 33 h 40"/>
                <a:gd name="T22" fmla="*/ 12 w 44"/>
                <a:gd name="T23" fmla="*/ 39 h 40"/>
                <a:gd name="T24" fmla="*/ 25 w 44"/>
                <a:gd name="T25" fmla="*/ 32 h 40"/>
                <a:gd name="T26" fmla="*/ 25 w 44"/>
                <a:gd name="T27" fmla="*/ 2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40">
                  <a:moveTo>
                    <a:pt x="25" y="27"/>
                  </a:moveTo>
                  <a:cubicBezTo>
                    <a:pt x="27" y="29"/>
                    <a:pt x="38" y="40"/>
                    <a:pt x="44" y="32"/>
                  </a:cubicBezTo>
                  <a:cubicBezTo>
                    <a:pt x="43" y="30"/>
                    <a:pt x="42" y="28"/>
                    <a:pt x="41" y="27"/>
                  </a:cubicBezTo>
                  <a:cubicBezTo>
                    <a:pt x="40" y="28"/>
                    <a:pt x="34" y="26"/>
                    <a:pt x="34" y="26"/>
                  </a:cubicBezTo>
                  <a:cubicBezTo>
                    <a:pt x="34" y="24"/>
                    <a:pt x="34" y="22"/>
                    <a:pt x="34" y="19"/>
                  </a:cubicBezTo>
                  <a:cubicBezTo>
                    <a:pt x="27" y="17"/>
                    <a:pt x="24" y="9"/>
                    <a:pt x="17" y="7"/>
                  </a:cubicBezTo>
                  <a:cubicBezTo>
                    <a:pt x="15" y="8"/>
                    <a:pt x="18" y="9"/>
                    <a:pt x="16" y="10"/>
                  </a:cubicBezTo>
                  <a:cubicBezTo>
                    <a:pt x="15" y="6"/>
                    <a:pt x="15" y="2"/>
                    <a:pt x="11" y="0"/>
                  </a:cubicBezTo>
                  <a:cubicBezTo>
                    <a:pt x="8" y="9"/>
                    <a:pt x="5" y="15"/>
                    <a:pt x="7" y="24"/>
                  </a:cubicBezTo>
                  <a:cubicBezTo>
                    <a:pt x="4" y="28"/>
                    <a:pt x="0" y="29"/>
                    <a:pt x="1" y="35"/>
                  </a:cubicBezTo>
                  <a:cubicBezTo>
                    <a:pt x="4" y="34"/>
                    <a:pt x="7" y="33"/>
                    <a:pt x="11" y="33"/>
                  </a:cubicBezTo>
                  <a:cubicBezTo>
                    <a:pt x="10" y="35"/>
                    <a:pt x="10" y="36"/>
                    <a:pt x="12" y="39"/>
                  </a:cubicBezTo>
                  <a:cubicBezTo>
                    <a:pt x="19" y="39"/>
                    <a:pt x="19" y="31"/>
                    <a:pt x="25" y="32"/>
                  </a:cubicBezTo>
                  <a:cubicBezTo>
                    <a:pt x="26" y="29"/>
                    <a:pt x="23" y="28"/>
                    <a:pt x="25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 132" descr="MAP">
              <a:extLst>
                <a:ext uri="{FF2B5EF4-FFF2-40B4-BE49-F238E27FC236}">
                  <a16:creationId xmlns:a16="http://schemas.microsoft.com/office/drawing/2014/main" id="{56B8A24C-42DD-856C-CF48-9F0BA2EFB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074" y="2555169"/>
              <a:ext cx="228385" cy="410202"/>
            </a:xfrm>
            <a:custGeom>
              <a:avLst/>
              <a:gdLst>
                <a:gd name="T0" fmla="*/ 6 w 48"/>
                <a:gd name="T1" fmla="*/ 26 h 89"/>
                <a:gd name="T2" fmla="*/ 5 w 48"/>
                <a:gd name="T3" fmla="*/ 37 h 89"/>
                <a:gd name="T4" fmla="*/ 7 w 48"/>
                <a:gd name="T5" fmla="*/ 31 h 89"/>
                <a:gd name="T6" fmla="*/ 6 w 48"/>
                <a:gd name="T7" fmla="*/ 43 h 89"/>
                <a:gd name="T8" fmla="*/ 16 w 48"/>
                <a:gd name="T9" fmla="*/ 43 h 89"/>
                <a:gd name="T10" fmla="*/ 19 w 48"/>
                <a:gd name="T11" fmla="*/ 50 h 89"/>
                <a:gd name="T12" fmla="*/ 19 w 48"/>
                <a:gd name="T13" fmla="*/ 56 h 89"/>
                <a:gd name="T14" fmla="*/ 9 w 48"/>
                <a:gd name="T15" fmla="*/ 62 h 89"/>
                <a:gd name="T16" fmla="*/ 12 w 48"/>
                <a:gd name="T17" fmla="*/ 64 h 89"/>
                <a:gd name="T18" fmla="*/ 6 w 48"/>
                <a:gd name="T19" fmla="*/ 71 h 89"/>
                <a:gd name="T20" fmla="*/ 15 w 48"/>
                <a:gd name="T21" fmla="*/ 75 h 89"/>
                <a:gd name="T22" fmla="*/ 1 w 48"/>
                <a:gd name="T23" fmla="*/ 87 h 89"/>
                <a:gd name="T24" fmla="*/ 7 w 48"/>
                <a:gd name="T25" fmla="*/ 89 h 89"/>
                <a:gd name="T26" fmla="*/ 16 w 48"/>
                <a:gd name="T27" fmla="*/ 87 h 89"/>
                <a:gd name="T28" fmla="*/ 19 w 48"/>
                <a:gd name="T29" fmla="*/ 83 h 89"/>
                <a:gd name="T30" fmla="*/ 46 w 48"/>
                <a:gd name="T31" fmla="*/ 74 h 89"/>
                <a:gd name="T32" fmla="*/ 43 w 48"/>
                <a:gd name="T33" fmla="*/ 73 h 89"/>
                <a:gd name="T34" fmla="*/ 48 w 48"/>
                <a:gd name="T35" fmla="*/ 69 h 89"/>
                <a:gd name="T36" fmla="*/ 48 w 48"/>
                <a:gd name="T37" fmla="*/ 62 h 89"/>
                <a:gd name="T38" fmla="*/ 40 w 48"/>
                <a:gd name="T39" fmla="*/ 59 h 89"/>
                <a:gd name="T40" fmla="*/ 29 w 48"/>
                <a:gd name="T41" fmla="*/ 35 h 89"/>
                <a:gd name="T42" fmla="*/ 21 w 48"/>
                <a:gd name="T43" fmla="*/ 26 h 89"/>
                <a:gd name="T44" fmla="*/ 27 w 48"/>
                <a:gd name="T45" fmla="*/ 14 h 89"/>
                <a:gd name="T46" fmla="*/ 14 w 48"/>
                <a:gd name="T47" fmla="*/ 12 h 89"/>
                <a:gd name="T48" fmla="*/ 20 w 48"/>
                <a:gd name="T49" fmla="*/ 3 h 89"/>
                <a:gd name="T50" fmla="*/ 8 w 48"/>
                <a:gd name="T51" fmla="*/ 1 h 89"/>
                <a:gd name="T52" fmla="*/ 2 w 48"/>
                <a:gd name="T53" fmla="*/ 12 h 89"/>
                <a:gd name="T54" fmla="*/ 1 w 48"/>
                <a:gd name="T55" fmla="*/ 26 h 89"/>
                <a:gd name="T56" fmla="*/ 6 w 48"/>
                <a:gd name="T57" fmla="*/ 2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89">
                  <a:moveTo>
                    <a:pt x="6" y="26"/>
                  </a:moveTo>
                  <a:cubicBezTo>
                    <a:pt x="4" y="28"/>
                    <a:pt x="0" y="36"/>
                    <a:pt x="5" y="37"/>
                  </a:cubicBezTo>
                  <a:cubicBezTo>
                    <a:pt x="7" y="37"/>
                    <a:pt x="5" y="32"/>
                    <a:pt x="7" y="31"/>
                  </a:cubicBezTo>
                  <a:cubicBezTo>
                    <a:pt x="10" y="36"/>
                    <a:pt x="7" y="38"/>
                    <a:pt x="6" y="43"/>
                  </a:cubicBezTo>
                  <a:cubicBezTo>
                    <a:pt x="9" y="45"/>
                    <a:pt x="15" y="42"/>
                    <a:pt x="16" y="43"/>
                  </a:cubicBezTo>
                  <a:cubicBezTo>
                    <a:pt x="14" y="46"/>
                    <a:pt x="17" y="49"/>
                    <a:pt x="19" y="50"/>
                  </a:cubicBezTo>
                  <a:cubicBezTo>
                    <a:pt x="19" y="54"/>
                    <a:pt x="18" y="54"/>
                    <a:pt x="19" y="56"/>
                  </a:cubicBezTo>
                  <a:cubicBezTo>
                    <a:pt x="14" y="56"/>
                    <a:pt x="10" y="58"/>
                    <a:pt x="9" y="62"/>
                  </a:cubicBezTo>
                  <a:cubicBezTo>
                    <a:pt x="10" y="62"/>
                    <a:pt x="12" y="62"/>
                    <a:pt x="12" y="64"/>
                  </a:cubicBezTo>
                  <a:cubicBezTo>
                    <a:pt x="12" y="69"/>
                    <a:pt x="5" y="66"/>
                    <a:pt x="6" y="71"/>
                  </a:cubicBezTo>
                  <a:cubicBezTo>
                    <a:pt x="6" y="75"/>
                    <a:pt x="14" y="72"/>
                    <a:pt x="15" y="75"/>
                  </a:cubicBezTo>
                  <a:cubicBezTo>
                    <a:pt x="8" y="76"/>
                    <a:pt x="8" y="85"/>
                    <a:pt x="1" y="87"/>
                  </a:cubicBezTo>
                  <a:cubicBezTo>
                    <a:pt x="3" y="88"/>
                    <a:pt x="6" y="88"/>
                    <a:pt x="7" y="89"/>
                  </a:cubicBezTo>
                  <a:cubicBezTo>
                    <a:pt x="8" y="85"/>
                    <a:pt x="13" y="85"/>
                    <a:pt x="16" y="87"/>
                  </a:cubicBezTo>
                  <a:cubicBezTo>
                    <a:pt x="17" y="86"/>
                    <a:pt x="18" y="84"/>
                    <a:pt x="19" y="83"/>
                  </a:cubicBezTo>
                  <a:cubicBezTo>
                    <a:pt x="27" y="81"/>
                    <a:pt x="43" y="86"/>
                    <a:pt x="46" y="74"/>
                  </a:cubicBezTo>
                  <a:cubicBezTo>
                    <a:pt x="44" y="73"/>
                    <a:pt x="43" y="75"/>
                    <a:pt x="43" y="73"/>
                  </a:cubicBezTo>
                  <a:cubicBezTo>
                    <a:pt x="44" y="71"/>
                    <a:pt x="46" y="70"/>
                    <a:pt x="48" y="69"/>
                  </a:cubicBezTo>
                  <a:cubicBezTo>
                    <a:pt x="48" y="66"/>
                    <a:pt x="48" y="64"/>
                    <a:pt x="48" y="62"/>
                  </a:cubicBezTo>
                  <a:cubicBezTo>
                    <a:pt x="46" y="61"/>
                    <a:pt x="44" y="59"/>
                    <a:pt x="40" y="59"/>
                  </a:cubicBezTo>
                  <a:cubicBezTo>
                    <a:pt x="38" y="49"/>
                    <a:pt x="30" y="46"/>
                    <a:pt x="29" y="35"/>
                  </a:cubicBezTo>
                  <a:cubicBezTo>
                    <a:pt x="25" y="32"/>
                    <a:pt x="22" y="29"/>
                    <a:pt x="21" y="26"/>
                  </a:cubicBezTo>
                  <a:cubicBezTo>
                    <a:pt x="25" y="24"/>
                    <a:pt x="25" y="18"/>
                    <a:pt x="27" y="14"/>
                  </a:cubicBezTo>
                  <a:cubicBezTo>
                    <a:pt x="24" y="11"/>
                    <a:pt x="16" y="12"/>
                    <a:pt x="14" y="12"/>
                  </a:cubicBezTo>
                  <a:cubicBezTo>
                    <a:pt x="15" y="7"/>
                    <a:pt x="21" y="8"/>
                    <a:pt x="20" y="3"/>
                  </a:cubicBezTo>
                  <a:cubicBezTo>
                    <a:pt x="16" y="0"/>
                    <a:pt x="11" y="4"/>
                    <a:pt x="8" y="1"/>
                  </a:cubicBezTo>
                  <a:cubicBezTo>
                    <a:pt x="5" y="6"/>
                    <a:pt x="6" y="9"/>
                    <a:pt x="2" y="12"/>
                  </a:cubicBezTo>
                  <a:cubicBezTo>
                    <a:pt x="5" y="15"/>
                    <a:pt x="2" y="21"/>
                    <a:pt x="1" y="26"/>
                  </a:cubicBezTo>
                  <a:cubicBezTo>
                    <a:pt x="3" y="28"/>
                    <a:pt x="5" y="24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 133" descr="MAP">
              <a:extLst>
                <a:ext uri="{FF2B5EF4-FFF2-40B4-BE49-F238E27FC236}">
                  <a16:creationId xmlns:a16="http://schemas.microsoft.com/office/drawing/2014/main" id="{30A6DD1A-6A0D-6BE3-DB4A-F2F5D0640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344" y="2568839"/>
              <a:ext cx="66697" cy="109387"/>
            </a:xfrm>
            <a:custGeom>
              <a:avLst/>
              <a:gdLst>
                <a:gd name="T0" fmla="*/ 0 w 14"/>
                <a:gd name="T1" fmla="*/ 5 h 24"/>
                <a:gd name="T2" fmla="*/ 12 w 14"/>
                <a:gd name="T3" fmla="*/ 24 h 24"/>
                <a:gd name="T4" fmla="*/ 10 w 14"/>
                <a:gd name="T5" fmla="*/ 4 h 24"/>
                <a:gd name="T6" fmla="*/ 0 w 14"/>
                <a:gd name="T7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4">
                  <a:moveTo>
                    <a:pt x="0" y="5"/>
                  </a:moveTo>
                  <a:cubicBezTo>
                    <a:pt x="5" y="11"/>
                    <a:pt x="7" y="18"/>
                    <a:pt x="12" y="24"/>
                  </a:cubicBezTo>
                  <a:cubicBezTo>
                    <a:pt x="14" y="17"/>
                    <a:pt x="10" y="11"/>
                    <a:pt x="10" y="4"/>
                  </a:cubicBezTo>
                  <a:cubicBezTo>
                    <a:pt x="7" y="3"/>
                    <a:pt x="2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 134" descr="MAP">
              <a:extLst>
                <a:ext uri="{FF2B5EF4-FFF2-40B4-BE49-F238E27FC236}">
                  <a16:creationId xmlns:a16="http://schemas.microsoft.com/office/drawing/2014/main" id="{E8D76F58-D270-7260-FB3A-A868A6F06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9110" y="2596185"/>
              <a:ext cx="74782" cy="54693"/>
            </a:xfrm>
            <a:custGeom>
              <a:avLst/>
              <a:gdLst>
                <a:gd name="T0" fmla="*/ 8 w 16"/>
                <a:gd name="T1" fmla="*/ 0 h 12"/>
                <a:gd name="T2" fmla="*/ 6 w 16"/>
                <a:gd name="T3" fmla="*/ 4 h 12"/>
                <a:gd name="T4" fmla="*/ 4 w 16"/>
                <a:gd name="T5" fmla="*/ 2 h 12"/>
                <a:gd name="T6" fmla="*/ 0 w 16"/>
                <a:gd name="T7" fmla="*/ 8 h 12"/>
                <a:gd name="T8" fmla="*/ 8 w 16"/>
                <a:gd name="T9" fmla="*/ 12 h 12"/>
                <a:gd name="T10" fmla="*/ 16 w 16"/>
                <a:gd name="T11" fmla="*/ 4 h 12"/>
                <a:gd name="T12" fmla="*/ 8 w 1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2">
                  <a:moveTo>
                    <a:pt x="8" y="0"/>
                  </a:moveTo>
                  <a:cubicBezTo>
                    <a:pt x="8" y="2"/>
                    <a:pt x="8" y="4"/>
                    <a:pt x="6" y="4"/>
                  </a:cubicBezTo>
                  <a:cubicBezTo>
                    <a:pt x="6" y="3"/>
                    <a:pt x="5" y="2"/>
                    <a:pt x="4" y="2"/>
                  </a:cubicBezTo>
                  <a:cubicBezTo>
                    <a:pt x="3" y="5"/>
                    <a:pt x="0" y="5"/>
                    <a:pt x="0" y="8"/>
                  </a:cubicBezTo>
                  <a:cubicBezTo>
                    <a:pt x="2" y="10"/>
                    <a:pt x="4" y="12"/>
                    <a:pt x="8" y="12"/>
                  </a:cubicBezTo>
                  <a:cubicBezTo>
                    <a:pt x="9" y="8"/>
                    <a:pt x="13" y="6"/>
                    <a:pt x="16" y="4"/>
                  </a:cubicBezTo>
                  <a:cubicBezTo>
                    <a:pt x="14" y="2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eform 135" descr="MAP">
              <a:extLst>
                <a:ext uri="{FF2B5EF4-FFF2-40B4-BE49-F238E27FC236}">
                  <a16:creationId xmlns:a16="http://schemas.microsoft.com/office/drawing/2014/main" id="{44EFE09D-69A1-D1FC-D548-3041BBF82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231" y="2787879"/>
              <a:ext cx="42445" cy="70320"/>
            </a:xfrm>
            <a:custGeom>
              <a:avLst/>
              <a:gdLst>
                <a:gd name="T0" fmla="*/ 9 w 9"/>
                <a:gd name="T1" fmla="*/ 15 h 15"/>
                <a:gd name="T2" fmla="*/ 0 w 9"/>
                <a:gd name="T3" fmla="*/ 0 h 15"/>
                <a:gd name="T4" fmla="*/ 9 w 9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5">
                  <a:moveTo>
                    <a:pt x="9" y="15"/>
                  </a:moveTo>
                  <a:cubicBezTo>
                    <a:pt x="8" y="8"/>
                    <a:pt x="7" y="1"/>
                    <a:pt x="0" y="0"/>
                  </a:cubicBezTo>
                  <a:cubicBezTo>
                    <a:pt x="0" y="8"/>
                    <a:pt x="4" y="15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 136" descr="MAP">
              <a:extLst>
                <a:ext uri="{FF2B5EF4-FFF2-40B4-BE49-F238E27FC236}">
                  <a16:creationId xmlns:a16="http://schemas.microsoft.com/office/drawing/2014/main" id="{7783F0AE-2D5D-EA9B-2109-0E185BA06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4723" y="2721200"/>
              <a:ext cx="157646" cy="179707"/>
            </a:xfrm>
            <a:custGeom>
              <a:avLst/>
              <a:gdLst>
                <a:gd name="T0" fmla="*/ 2 w 33"/>
                <a:gd name="T1" fmla="*/ 33 h 39"/>
                <a:gd name="T2" fmla="*/ 7 w 33"/>
                <a:gd name="T3" fmla="*/ 39 h 39"/>
                <a:gd name="T4" fmla="*/ 28 w 33"/>
                <a:gd name="T5" fmla="*/ 32 h 39"/>
                <a:gd name="T6" fmla="*/ 28 w 33"/>
                <a:gd name="T7" fmla="*/ 16 h 39"/>
                <a:gd name="T8" fmla="*/ 29 w 33"/>
                <a:gd name="T9" fmla="*/ 1 h 39"/>
                <a:gd name="T10" fmla="*/ 12 w 33"/>
                <a:gd name="T11" fmla="*/ 9 h 39"/>
                <a:gd name="T12" fmla="*/ 14 w 33"/>
                <a:gd name="T13" fmla="*/ 9 h 39"/>
                <a:gd name="T14" fmla="*/ 6 w 33"/>
                <a:gd name="T15" fmla="*/ 16 h 39"/>
                <a:gd name="T16" fmla="*/ 4 w 33"/>
                <a:gd name="T17" fmla="*/ 20 h 39"/>
                <a:gd name="T18" fmla="*/ 9 w 33"/>
                <a:gd name="T19" fmla="*/ 23 h 39"/>
                <a:gd name="T20" fmla="*/ 2 w 33"/>
                <a:gd name="T2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2" y="33"/>
                  </a:moveTo>
                  <a:cubicBezTo>
                    <a:pt x="5" y="35"/>
                    <a:pt x="5" y="36"/>
                    <a:pt x="7" y="39"/>
                  </a:cubicBezTo>
                  <a:cubicBezTo>
                    <a:pt x="16" y="39"/>
                    <a:pt x="18" y="32"/>
                    <a:pt x="28" y="32"/>
                  </a:cubicBezTo>
                  <a:cubicBezTo>
                    <a:pt x="29" y="27"/>
                    <a:pt x="30" y="21"/>
                    <a:pt x="28" y="16"/>
                  </a:cubicBezTo>
                  <a:cubicBezTo>
                    <a:pt x="33" y="14"/>
                    <a:pt x="33" y="4"/>
                    <a:pt x="29" y="1"/>
                  </a:cubicBezTo>
                  <a:cubicBezTo>
                    <a:pt x="21" y="1"/>
                    <a:pt x="15" y="0"/>
                    <a:pt x="12" y="9"/>
                  </a:cubicBezTo>
                  <a:cubicBezTo>
                    <a:pt x="13" y="9"/>
                    <a:pt x="14" y="8"/>
                    <a:pt x="14" y="9"/>
                  </a:cubicBezTo>
                  <a:cubicBezTo>
                    <a:pt x="11" y="10"/>
                    <a:pt x="0" y="12"/>
                    <a:pt x="6" y="16"/>
                  </a:cubicBezTo>
                  <a:cubicBezTo>
                    <a:pt x="5" y="19"/>
                    <a:pt x="5" y="18"/>
                    <a:pt x="4" y="20"/>
                  </a:cubicBezTo>
                  <a:cubicBezTo>
                    <a:pt x="6" y="23"/>
                    <a:pt x="8" y="20"/>
                    <a:pt x="9" y="23"/>
                  </a:cubicBezTo>
                  <a:cubicBezTo>
                    <a:pt x="8" y="29"/>
                    <a:pt x="6" y="30"/>
                    <a:pt x="2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 137" descr="MAP">
              <a:extLst>
                <a:ext uri="{FF2B5EF4-FFF2-40B4-BE49-F238E27FC236}">
                  <a16:creationId xmlns:a16="http://schemas.microsoft.com/office/drawing/2014/main" id="{82A93CF1-57F1-5F89-421A-7B77CF248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5335" y="2889455"/>
              <a:ext cx="48506" cy="46881"/>
            </a:xfrm>
            <a:custGeom>
              <a:avLst/>
              <a:gdLst>
                <a:gd name="T0" fmla="*/ 5 w 10"/>
                <a:gd name="T1" fmla="*/ 10 h 10"/>
                <a:gd name="T2" fmla="*/ 10 w 10"/>
                <a:gd name="T3" fmla="*/ 2 h 10"/>
                <a:gd name="T4" fmla="*/ 1 w 10"/>
                <a:gd name="T5" fmla="*/ 0 h 10"/>
                <a:gd name="T6" fmla="*/ 5 w 10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8" y="9"/>
                    <a:pt x="8" y="5"/>
                    <a:pt x="10" y="2"/>
                  </a:cubicBezTo>
                  <a:cubicBezTo>
                    <a:pt x="8" y="1"/>
                    <a:pt x="4" y="0"/>
                    <a:pt x="1" y="0"/>
                  </a:cubicBezTo>
                  <a:cubicBezTo>
                    <a:pt x="0" y="5"/>
                    <a:pt x="1" y="9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Freeform 138" descr="MAP">
              <a:extLst>
                <a:ext uri="{FF2B5EF4-FFF2-40B4-BE49-F238E27FC236}">
                  <a16:creationId xmlns:a16="http://schemas.microsoft.com/office/drawing/2014/main" id="{89768DAD-7B66-8442-6908-2C6D2A7E5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460" y="2893361"/>
              <a:ext cx="34359" cy="33208"/>
            </a:xfrm>
            <a:custGeom>
              <a:avLst/>
              <a:gdLst>
                <a:gd name="T0" fmla="*/ 1 w 7"/>
                <a:gd name="T1" fmla="*/ 1 h 7"/>
                <a:gd name="T2" fmla="*/ 2 w 7"/>
                <a:gd name="T3" fmla="*/ 6 h 7"/>
                <a:gd name="T4" fmla="*/ 7 w 7"/>
                <a:gd name="T5" fmla="*/ 1 h 7"/>
                <a:gd name="T6" fmla="*/ 1 w 7"/>
                <a:gd name="T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1" y="1"/>
                  </a:moveTo>
                  <a:cubicBezTo>
                    <a:pt x="0" y="3"/>
                    <a:pt x="2" y="3"/>
                    <a:pt x="2" y="6"/>
                  </a:cubicBezTo>
                  <a:cubicBezTo>
                    <a:pt x="5" y="7"/>
                    <a:pt x="6" y="4"/>
                    <a:pt x="7" y="1"/>
                  </a:cubicBezTo>
                  <a:cubicBezTo>
                    <a:pt x="4" y="0"/>
                    <a:pt x="4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Freeform 139" descr="MAP">
              <a:extLst>
                <a:ext uri="{FF2B5EF4-FFF2-40B4-BE49-F238E27FC236}">
                  <a16:creationId xmlns:a16="http://schemas.microsoft.com/office/drawing/2014/main" id="{97B80429-2803-F12E-1C34-6D1F2AB39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061" y="2912893"/>
              <a:ext cx="28296" cy="27348"/>
            </a:xfrm>
            <a:custGeom>
              <a:avLst/>
              <a:gdLst>
                <a:gd name="T0" fmla="*/ 2 w 6"/>
                <a:gd name="T1" fmla="*/ 0 h 6"/>
                <a:gd name="T2" fmla="*/ 1 w 6"/>
                <a:gd name="T3" fmla="*/ 4 h 6"/>
                <a:gd name="T4" fmla="*/ 6 w 6"/>
                <a:gd name="T5" fmla="*/ 2 h 6"/>
                <a:gd name="T6" fmla="*/ 2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cubicBezTo>
                    <a:pt x="2" y="1"/>
                    <a:pt x="0" y="2"/>
                    <a:pt x="1" y="4"/>
                  </a:cubicBezTo>
                  <a:cubicBezTo>
                    <a:pt x="2" y="6"/>
                    <a:pt x="6" y="5"/>
                    <a:pt x="6" y="2"/>
                  </a:cubicBezTo>
                  <a:cubicBezTo>
                    <a:pt x="5" y="1"/>
                    <a:pt x="5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140" descr="MAP">
              <a:extLst>
                <a:ext uri="{FF2B5EF4-FFF2-40B4-BE49-F238E27FC236}">
                  <a16:creationId xmlns:a16="http://schemas.microsoft.com/office/drawing/2014/main" id="{9DB5C496-52AA-1E2E-108A-7F92E5FB3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687" y="2918487"/>
              <a:ext cx="147541" cy="107434"/>
            </a:xfrm>
            <a:custGeom>
              <a:avLst/>
              <a:gdLst>
                <a:gd name="T0" fmla="*/ 31 w 31"/>
                <a:gd name="T1" fmla="*/ 22 h 23"/>
                <a:gd name="T2" fmla="*/ 22 w 31"/>
                <a:gd name="T3" fmla="*/ 13 h 23"/>
                <a:gd name="T4" fmla="*/ 0 w 31"/>
                <a:gd name="T5" fmla="*/ 0 h 23"/>
                <a:gd name="T6" fmla="*/ 11 w 31"/>
                <a:gd name="T7" fmla="*/ 10 h 23"/>
                <a:gd name="T8" fmla="*/ 15 w 31"/>
                <a:gd name="T9" fmla="*/ 18 h 23"/>
                <a:gd name="T10" fmla="*/ 31 w 31"/>
                <a:gd name="T11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3">
                  <a:moveTo>
                    <a:pt x="31" y="22"/>
                  </a:moveTo>
                  <a:cubicBezTo>
                    <a:pt x="31" y="16"/>
                    <a:pt x="27" y="14"/>
                    <a:pt x="22" y="13"/>
                  </a:cubicBezTo>
                  <a:cubicBezTo>
                    <a:pt x="20" y="4"/>
                    <a:pt x="8" y="0"/>
                    <a:pt x="0" y="0"/>
                  </a:cubicBezTo>
                  <a:cubicBezTo>
                    <a:pt x="2" y="6"/>
                    <a:pt x="7" y="10"/>
                    <a:pt x="11" y="10"/>
                  </a:cubicBezTo>
                  <a:cubicBezTo>
                    <a:pt x="9" y="16"/>
                    <a:pt x="17" y="12"/>
                    <a:pt x="15" y="18"/>
                  </a:cubicBezTo>
                  <a:cubicBezTo>
                    <a:pt x="20" y="18"/>
                    <a:pt x="22" y="23"/>
                    <a:pt x="31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 141" descr="MAP">
              <a:extLst>
                <a:ext uri="{FF2B5EF4-FFF2-40B4-BE49-F238E27FC236}">
                  <a16:creationId xmlns:a16="http://schemas.microsoft.com/office/drawing/2014/main" id="{95A2611C-0CD0-70E8-FD99-C93251E5A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2337" y="3135310"/>
              <a:ext cx="163710" cy="162127"/>
            </a:xfrm>
            <a:custGeom>
              <a:avLst/>
              <a:gdLst>
                <a:gd name="T0" fmla="*/ 4 w 34"/>
                <a:gd name="T1" fmla="*/ 18 h 35"/>
                <a:gd name="T2" fmla="*/ 0 w 34"/>
                <a:gd name="T3" fmla="*/ 24 h 35"/>
                <a:gd name="T4" fmla="*/ 2 w 34"/>
                <a:gd name="T5" fmla="*/ 35 h 35"/>
                <a:gd name="T6" fmla="*/ 9 w 34"/>
                <a:gd name="T7" fmla="*/ 32 h 35"/>
                <a:gd name="T8" fmla="*/ 4 w 34"/>
                <a:gd name="T9" fmla="*/ 26 h 35"/>
                <a:gd name="T10" fmla="*/ 11 w 34"/>
                <a:gd name="T11" fmla="*/ 25 h 35"/>
                <a:gd name="T12" fmla="*/ 20 w 34"/>
                <a:gd name="T13" fmla="*/ 30 h 35"/>
                <a:gd name="T14" fmla="*/ 34 w 34"/>
                <a:gd name="T15" fmla="*/ 20 h 35"/>
                <a:gd name="T16" fmla="*/ 34 w 34"/>
                <a:gd name="T17" fmla="*/ 11 h 35"/>
                <a:gd name="T18" fmla="*/ 12 w 34"/>
                <a:gd name="T19" fmla="*/ 0 h 35"/>
                <a:gd name="T20" fmla="*/ 10 w 34"/>
                <a:gd name="T21" fmla="*/ 2 h 35"/>
                <a:gd name="T22" fmla="*/ 8 w 34"/>
                <a:gd name="T23" fmla="*/ 20 h 35"/>
                <a:gd name="T24" fmla="*/ 4 w 34"/>
                <a:gd name="T25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35">
                  <a:moveTo>
                    <a:pt x="4" y="18"/>
                  </a:moveTo>
                  <a:cubicBezTo>
                    <a:pt x="4" y="21"/>
                    <a:pt x="4" y="23"/>
                    <a:pt x="0" y="24"/>
                  </a:cubicBezTo>
                  <a:cubicBezTo>
                    <a:pt x="0" y="29"/>
                    <a:pt x="2" y="31"/>
                    <a:pt x="2" y="35"/>
                  </a:cubicBezTo>
                  <a:cubicBezTo>
                    <a:pt x="6" y="34"/>
                    <a:pt x="5" y="31"/>
                    <a:pt x="9" y="32"/>
                  </a:cubicBezTo>
                  <a:cubicBezTo>
                    <a:pt x="9" y="28"/>
                    <a:pt x="4" y="29"/>
                    <a:pt x="4" y="26"/>
                  </a:cubicBezTo>
                  <a:cubicBezTo>
                    <a:pt x="7" y="26"/>
                    <a:pt x="8" y="28"/>
                    <a:pt x="11" y="25"/>
                  </a:cubicBezTo>
                  <a:cubicBezTo>
                    <a:pt x="15" y="26"/>
                    <a:pt x="16" y="29"/>
                    <a:pt x="20" y="30"/>
                  </a:cubicBezTo>
                  <a:cubicBezTo>
                    <a:pt x="22" y="22"/>
                    <a:pt x="28" y="23"/>
                    <a:pt x="34" y="20"/>
                  </a:cubicBezTo>
                  <a:cubicBezTo>
                    <a:pt x="32" y="16"/>
                    <a:pt x="30" y="14"/>
                    <a:pt x="34" y="11"/>
                  </a:cubicBezTo>
                  <a:cubicBezTo>
                    <a:pt x="23" y="18"/>
                    <a:pt x="17" y="6"/>
                    <a:pt x="12" y="0"/>
                  </a:cubicBezTo>
                  <a:cubicBezTo>
                    <a:pt x="12" y="1"/>
                    <a:pt x="10" y="1"/>
                    <a:pt x="10" y="2"/>
                  </a:cubicBezTo>
                  <a:cubicBezTo>
                    <a:pt x="12" y="9"/>
                    <a:pt x="11" y="14"/>
                    <a:pt x="8" y="20"/>
                  </a:cubicBezTo>
                  <a:cubicBezTo>
                    <a:pt x="6" y="20"/>
                    <a:pt x="6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 142" descr="MAP">
              <a:extLst>
                <a:ext uri="{FF2B5EF4-FFF2-40B4-BE49-F238E27FC236}">
                  <a16:creationId xmlns:a16="http://schemas.microsoft.com/office/drawing/2014/main" id="{02FF173A-6583-8F6F-AC2A-F770DDCC1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4355" y="3229067"/>
              <a:ext cx="42445" cy="68368"/>
            </a:xfrm>
            <a:custGeom>
              <a:avLst/>
              <a:gdLst>
                <a:gd name="T0" fmla="*/ 4 w 9"/>
                <a:gd name="T1" fmla="*/ 0 h 15"/>
                <a:gd name="T2" fmla="*/ 0 w 9"/>
                <a:gd name="T3" fmla="*/ 4 h 15"/>
                <a:gd name="T4" fmla="*/ 5 w 9"/>
                <a:gd name="T5" fmla="*/ 15 h 15"/>
                <a:gd name="T6" fmla="*/ 4 w 9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5">
                  <a:moveTo>
                    <a:pt x="4" y="0"/>
                  </a:moveTo>
                  <a:cubicBezTo>
                    <a:pt x="4" y="2"/>
                    <a:pt x="2" y="3"/>
                    <a:pt x="0" y="4"/>
                  </a:cubicBezTo>
                  <a:cubicBezTo>
                    <a:pt x="0" y="10"/>
                    <a:pt x="1" y="14"/>
                    <a:pt x="5" y="15"/>
                  </a:cubicBezTo>
                  <a:cubicBezTo>
                    <a:pt x="6" y="11"/>
                    <a:pt x="9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 143" descr="MAP">
              <a:extLst>
                <a:ext uri="{FF2B5EF4-FFF2-40B4-BE49-F238E27FC236}">
                  <a16:creationId xmlns:a16="http://schemas.microsoft.com/office/drawing/2014/main" id="{9B23BB77-6B18-F245-D3B3-E91BB1B4E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0209" y="3293531"/>
              <a:ext cx="62656" cy="91807"/>
            </a:xfrm>
            <a:custGeom>
              <a:avLst/>
              <a:gdLst>
                <a:gd name="T0" fmla="*/ 1 w 13"/>
                <a:gd name="T1" fmla="*/ 17 h 20"/>
                <a:gd name="T2" fmla="*/ 6 w 13"/>
                <a:gd name="T3" fmla="*/ 20 h 20"/>
                <a:gd name="T4" fmla="*/ 10 w 13"/>
                <a:gd name="T5" fmla="*/ 18 h 20"/>
                <a:gd name="T6" fmla="*/ 12 w 13"/>
                <a:gd name="T7" fmla="*/ 6 h 20"/>
                <a:gd name="T8" fmla="*/ 0 w 13"/>
                <a:gd name="T9" fmla="*/ 4 h 20"/>
                <a:gd name="T10" fmla="*/ 1 w 13"/>
                <a:gd name="T11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0">
                  <a:moveTo>
                    <a:pt x="1" y="17"/>
                  </a:moveTo>
                  <a:cubicBezTo>
                    <a:pt x="4" y="17"/>
                    <a:pt x="3" y="20"/>
                    <a:pt x="6" y="20"/>
                  </a:cubicBezTo>
                  <a:cubicBezTo>
                    <a:pt x="6" y="17"/>
                    <a:pt x="7" y="17"/>
                    <a:pt x="10" y="18"/>
                  </a:cubicBezTo>
                  <a:cubicBezTo>
                    <a:pt x="13" y="13"/>
                    <a:pt x="8" y="10"/>
                    <a:pt x="12" y="6"/>
                  </a:cubicBezTo>
                  <a:cubicBezTo>
                    <a:pt x="9" y="0"/>
                    <a:pt x="5" y="3"/>
                    <a:pt x="0" y="4"/>
                  </a:cubicBezTo>
                  <a:cubicBezTo>
                    <a:pt x="3" y="7"/>
                    <a:pt x="1" y="13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 144" descr="MAP">
              <a:extLst>
                <a:ext uri="{FF2B5EF4-FFF2-40B4-BE49-F238E27FC236}">
                  <a16:creationId xmlns:a16="http://schemas.microsoft.com/office/drawing/2014/main" id="{D243D286-8A40-26B9-5CAD-92BD820FA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9450" y="3381426"/>
              <a:ext cx="90951" cy="72274"/>
            </a:xfrm>
            <a:custGeom>
              <a:avLst/>
              <a:gdLst>
                <a:gd name="T0" fmla="*/ 18 w 19"/>
                <a:gd name="T1" fmla="*/ 5 h 16"/>
                <a:gd name="T2" fmla="*/ 0 w 19"/>
                <a:gd name="T3" fmla="*/ 8 h 16"/>
                <a:gd name="T4" fmla="*/ 17 w 19"/>
                <a:gd name="T5" fmla="*/ 16 h 16"/>
                <a:gd name="T6" fmla="*/ 18 w 19"/>
                <a:gd name="T7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6">
                  <a:moveTo>
                    <a:pt x="18" y="5"/>
                  </a:moveTo>
                  <a:cubicBezTo>
                    <a:pt x="12" y="6"/>
                    <a:pt x="2" y="0"/>
                    <a:pt x="0" y="8"/>
                  </a:cubicBezTo>
                  <a:cubicBezTo>
                    <a:pt x="5" y="12"/>
                    <a:pt x="10" y="15"/>
                    <a:pt x="17" y="16"/>
                  </a:cubicBezTo>
                  <a:cubicBezTo>
                    <a:pt x="19" y="13"/>
                    <a:pt x="18" y="9"/>
                    <a:pt x="18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 145" descr="MAP">
              <a:extLst>
                <a:ext uri="{FF2B5EF4-FFF2-40B4-BE49-F238E27FC236}">
                  <a16:creationId xmlns:a16="http://schemas.microsoft.com/office/drawing/2014/main" id="{3A65A4B5-1214-F483-FFD9-5CDE81303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838" y="3412680"/>
              <a:ext cx="86908" cy="54693"/>
            </a:xfrm>
            <a:custGeom>
              <a:avLst/>
              <a:gdLst>
                <a:gd name="T0" fmla="*/ 12 w 18"/>
                <a:gd name="T1" fmla="*/ 12 h 12"/>
                <a:gd name="T2" fmla="*/ 15 w 18"/>
                <a:gd name="T3" fmla="*/ 11 h 12"/>
                <a:gd name="T4" fmla="*/ 18 w 18"/>
                <a:gd name="T5" fmla="*/ 3 h 12"/>
                <a:gd name="T6" fmla="*/ 11 w 18"/>
                <a:gd name="T7" fmla="*/ 0 h 12"/>
                <a:gd name="T8" fmla="*/ 12 w 18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12" y="12"/>
                  </a:moveTo>
                  <a:cubicBezTo>
                    <a:pt x="11" y="8"/>
                    <a:pt x="14" y="11"/>
                    <a:pt x="15" y="11"/>
                  </a:cubicBezTo>
                  <a:cubicBezTo>
                    <a:pt x="14" y="7"/>
                    <a:pt x="16" y="5"/>
                    <a:pt x="18" y="3"/>
                  </a:cubicBezTo>
                  <a:cubicBezTo>
                    <a:pt x="16" y="1"/>
                    <a:pt x="13" y="1"/>
                    <a:pt x="11" y="0"/>
                  </a:cubicBezTo>
                  <a:cubicBezTo>
                    <a:pt x="0" y="5"/>
                    <a:pt x="7" y="9"/>
                    <a:pt x="12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 146" descr="MAP">
              <a:extLst>
                <a:ext uri="{FF2B5EF4-FFF2-40B4-BE49-F238E27FC236}">
                  <a16:creationId xmlns:a16="http://schemas.microsoft.com/office/drawing/2014/main" id="{E1F997FF-5D02-D089-15D5-82BE11A1C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4639" y="3477144"/>
              <a:ext cx="86908" cy="54693"/>
            </a:xfrm>
            <a:custGeom>
              <a:avLst/>
              <a:gdLst>
                <a:gd name="T0" fmla="*/ 0 w 18"/>
                <a:gd name="T1" fmla="*/ 5 h 12"/>
                <a:gd name="T2" fmla="*/ 18 w 18"/>
                <a:gd name="T3" fmla="*/ 4 h 12"/>
                <a:gd name="T4" fmla="*/ 1 w 18"/>
                <a:gd name="T5" fmla="*/ 0 h 12"/>
                <a:gd name="T6" fmla="*/ 0 w 18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2">
                  <a:moveTo>
                    <a:pt x="0" y="5"/>
                  </a:moveTo>
                  <a:cubicBezTo>
                    <a:pt x="5" y="7"/>
                    <a:pt x="17" y="12"/>
                    <a:pt x="18" y="4"/>
                  </a:cubicBezTo>
                  <a:cubicBezTo>
                    <a:pt x="11" y="4"/>
                    <a:pt x="5" y="2"/>
                    <a:pt x="1" y="0"/>
                  </a:cubicBezTo>
                  <a:cubicBezTo>
                    <a:pt x="1" y="2"/>
                    <a:pt x="0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147" descr="MAP">
              <a:extLst>
                <a:ext uri="{FF2B5EF4-FFF2-40B4-BE49-F238E27FC236}">
                  <a16:creationId xmlns:a16="http://schemas.microsoft.com/office/drawing/2014/main" id="{126148A5-F7F4-D670-DF8C-ED3B7D8C9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3129" y="3481051"/>
              <a:ext cx="82866" cy="46881"/>
            </a:xfrm>
            <a:custGeom>
              <a:avLst/>
              <a:gdLst>
                <a:gd name="T0" fmla="*/ 0 w 17"/>
                <a:gd name="T1" fmla="*/ 4 h 10"/>
                <a:gd name="T2" fmla="*/ 7 w 17"/>
                <a:gd name="T3" fmla="*/ 10 h 10"/>
                <a:gd name="T4" fmla="*/ 13 w 17"/>
                <a:gd name="T5" fmla="*/ 6 h 10"/>
                <a:gd name="T6" fmla="*/ 16 w 17"/>
                <a:gd name="T7" fmla="*/ 0 h 10"/>
                <a:gd name="T8" fmla="*/ 5 w 17"/>
                <a:gd name="T9" fmla="*/ 2 h 10"/>
                <a:gd name="T10" fmla="*/ 0 w 17"/>
                <a:gd name="T11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0">
                  <a:moveTo>
                    <a:pt x="0" y="4"/>
                  </a:moveTo>
                  <a:cubicBezTo>
                    <a:pt x="1" y="8"/>
                    <a:pt x="3" y="10"/>
                    <a:pt x="7" y="10"/>
                  </a:cubicBezTo>
                  <a:cubicBezTo>
                    <a:pt x="7" y="7"/>
                    <a:pt x="12" y="8"/>
                    <a:pt x="13" y="6"/>
                  </a:cubicBezTo>
                  <a:cubicBezTo>
                    <a:pt x="9" y="4"/>
                    <a:pt x="17" y="4"/>
                    <a:pt x="16" y="0"/>
                  </a:cubicBezTo>
                  <a:cubicBezTo>
                    <a:pt x="13" y="1"/>
                    <a:pt x="9" y="4"/>
                    <a:pt x="5" y="2"/>
                  </a:cubicBezTo>
                  <a:cubicBezTo>
                    <a:pt x="6" y="6"/>
                    <a:pt x="3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148" descr="MAP">
              <a:extLst>
                <a:ext uri="{FF2B5EF4-FFF2-40B4-BE49-F238E27FC236}">
                  <a16:creationId xmlns:a16="http://schemas.microsoft.com/office/drawing/2014/main" id="{A186FB0E-E4E6-860B-977B-41DC016F1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8100" y="3524023"/>
              <a:ext cx="76803" cy="68368"/>
            </a:xfrm>
            <a:custGeom>
              <a:avLst/>
              <a:gdLst>
                <a:gd name="T0" fmla="*/ 5 w 16"/>
                <a:gd name="T1" fmla="*/ 14 h 15"/>
                <a:gd name="T2" fmla="*/ 13 w 16"/>
                <a:gd name="T3" fmla="*/ 10 h 15"/>
                <a:gd name="T4" fmla="*/ 16 w 16"/>
                <a:gd name="T5" fmla="*/ 4 h 15"/>
                <a:gd name="T6" fmla="*/ 0 w 16"/>
                <a:gd name="T7" fmla="*/ 9 h 15"/>
                <a:gd name="T8" fmla="*/ 5 w 16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5" y="14"/>
                  </a:moveTo>
                  <a:cubicBezTo>
                    <a:pt x="7" y="11"/>
                    <a:pt x="8" y="7"/>
                    <a:pt x="13" y="10"/>
                  </a:cubicBezTo>
                  <a:cubicBezTo>
                    <a:pt x="14" y="8"/>
                    <a:pt x="15" y="7"/>
                    <a:pt x="16" y="4"/>
                  </a:cubicBezTo>
                  <a:cubicBezTo>
                    <a:pt x="12" y="0"/>
                    <a:pt x="4" y="5"/>
                    <a:pt x="0" y="9"/>
                  </a:cubicBezTo>
                  <a:cubicBezTo>
                    <a:pt x="3" y="10"/>
                    <a:pt x="1" y="15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 149" descr="MAP">
              <a:extLst>
                <a:ext uri="{FF2B5EF4-FFF2-40B4-BE49-F238E27FC236}">
                  <a16:creationId xmlns:a16="http://schemas.microsoft.com/office/drawing/2014/main" id="{BF5B41B6-87D9-E79A-6BE3-14C52E202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532" y="3781862"/>
              <a:ext cx="36381" cy="54693"/>
            </a:xfrm>
            <a:custGeom>
              <a:avLst/>
              <a:gdLst>
                <a:gd name="T0" fmla="*/ 4 w 8"/>
                <a:gd name="T1" fmla="*/ 0 h 12"/>
                <a:gd name="T2" fmla="*/ 6 w 8"/>
                <a:gd name="T3" fmla="*/ 12 h 12"/>
                <a:gd name="T4" fmla="*/ 4 w 8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2">
                  <a:moveTo>
                    <a:pt x="4" y="0"/>
                  </a:moveTo>
                  <a:cubicBezTo>
                    <a:pt x="0" y="2"/>
                    <a:pt x="2" y="11"/>
                    <a:pt x="6" y="12"/>
                  </a:cubicBezTo>
                  <a:cubicBezTo>
                    <a:pt x="8" y="9"/>
                    <a:pt x="8" y="2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reeform 150" descr="MAP">
              <a:extLst>
                <a:ext uri="{FF2B5EF4-FFF2-40B4-BE49-F238E27FC236}">
                  <a16:creationId xmlns:a16="http://schemas.microsoft.com/office/drawing/2014/main" id="{15E76022-909C-B79A-5159-FAA9E33CA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303" y="3791632"/>
              <a:ext cx="86908" cy="119155"/>
            </a:xfrm>
            <a:custGeom>
              <a:avLst/>
              <a:gdLst>
                <a:gd name="T0" fmla="*/ 10 w 18"/>
                <a:gd name="T1" fmla="*/ 26 h 26"/>
                <a:gd name="T2" fmla="*/ 18 w 18"/>
                <a:gd name="T3" fmla="*/ 6 h 26"/>
                <a:gd name="T4" fmla="*/ 10 w 18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6">
                  <a:moveTo>
                    <a:pt x="10" y="26"/>
                  </a:moveTo>
                  <a:cubicBezTo>
                    <a:pt x="14" y="20"/>
                    <a:pt x="15" y="12"/>
                    <a:pt x="18" y="6"/>
                  </a:cubicBezTo>
                  <a:cubicBezTo>
                    <a:pt x="9" y="0"/>
                    <a:pt x="0" y="21"/>
                    <a:pt x="1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 151" descr="MAP">
              <a:extLst>
                <a:ext uri="{FF2B5EF4-FFF2-40B4-BE49-F238E27FC236}">
                  <a16:creationId xmlns:a16="http://schemas.microsoft.com/office/drawing/2014/main" id="{B60B0902-1D82-09EE-FDA3-F95AF1A5C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7347" y="3856089"/>
              <a:ext cx="301144" cy="119155"/>
            </a:xfrm>
            <a:custGeom>
              <a:avLst/>
              <a:gdLst>
                <a:gd name="T0" fmla="*/ 63 w 63"/>
                <a:gd name="T1" fmla="*/ 21 h 26"/>
                <a:gd name="T2" fmla="*/ 54 w 63"/>
                <a:gd name="T3" fmla="*/ 18 h 26"/>
                <a:gd name="T4" fmla="*/ 54 w 63"/>
                <a:gd name="T5" fmla="*/ 16 h 26"/>
                <a:gd name="T6" fmla="*/ 44 w 63"/>
                <a:gd name="T7" fmla="*/ 14 h 26"/>
                <a:gd name="T8" fmla="*/ 34 w 63"/>
                <a:gd name="T9" fmla="*/ 8 h 26"/>
                <a:gd name="T10" fmla="*/ 30 w 63"/>
                <a:gd name="T11" fmla="*/ 5 h 26"/>
                <a:gd name="T12" fmla="*/ 2 w 63"/>
                <a:gd name="T13" fmla="*/ 7 h 26"/>
                <a:gd name="T14" fmla="*/ 0 w 63"/>
                <a:gd name="T15" fmla="*/ 13 h 26"/>
                <a:gd name="T16" fmla="*/ 16 w 63"/>
                <a:gd name="T17" fmla="*/ 7 h 26"/>
                <a:gd name="T18" fmla="*/ 16 w 63"/>
                <a:gd name="T19" fmla="*/ 10 h 26"/>
                <a:gd name="T20" fmla="*/ 36 w 63"/>
                <a:gd name="T21" fmla="*/ 14 h 26"/>
                <a:gd name="T22" fmla="*/ 44 w 63"/>
                <a:gd name="T23" fmla="*/ 20 h 26"/>
                <a:gd name="T24" fmla="*/ 41 w 63"/>
                <a:gd name="T25" fmla="*/ 25 h 26"/>
                <a:gd name="T26" fmla="*/ 63 w 63"/>
                <a:gd name="T27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26">
                  <a:moveTo>
                    <a:pt x="63" y="21"/>
                  </a:moveTo>
                  <a:cubicBezTo>
                    <a:pt x="60" y="19"/>
                    <a:pt x="60" y="18"/>
                    <a:pt x="54" y="18"/>
                  </a:cubicBezTo>
                  <a:cubicBezTo>
                    <a:pt x="55" y="17"/>
                    <a:pt x="55" y="17"/>
                    <a:pt x="54" y="16"/>
                  </a:cubicBezTo>
                  <a:cubicBezTo>
                    <a:pt x="50" y="16"/>
                    <a:pt x="49" y="13"/>
                    <a:pt x="44" y="14"/>
                  </a:cubicBezTo>
                  <a:cubicBezTo>
                    <a:pt x="44" y="8"/>
                    <a:pt x="38" y="10"/>
                    <a:pt x="34" y="8"/>
                  </a:cubicBezTo>
                  <a:cubicBezTo>
                    <a:pt x="32" y="8"/>
                    <a:pt x="32" y="6"/>
                    <a:pt x="30" y="5"/>
                  </a:cubicBezTo>
                  <a:cubicBezTo>
                    <a:pt x="21" y="0"/>
                    <a:pt x="9" y="5"/>
                    <a:pt x="2" y="7"/>
                  </a:cubicBezTo>
                  <a:cubicBezTo>
                    <a:pt x="3" y="11"/>
                    <a:pt x="0" y="10"/>
                    <a:pt x="0" y="13"/>
                  </a:cubicBezTo>
                  <a:cubicBezTo>
                    <a:pt x="8" y="13"/>
                    <a:pt x="9" y="7"/>
                    <a:pt x="16" y="7"/>
                  </a:cubicBezTo>
                  <a:cubicBezTo>
                    <a:pt x="16" y="8"/>
                    <a:pt x="15" y="9"/>
                    <a:pt x="16" y="10"/>
                  </a:cubicBezTo>
                  <a:cubicBezTo>
                    <a:pt x="24" y="10"/>
                    <a:pt x="28" y="14"/>
                    <a:pt x="36" y="14"/>
                  </a:cubicBezTo>
                  <a:cubicBezTo>
                    <a:pt x="35" y="19"/>
                    <a:pt x="41" y="21"/>
                    <a:pt x="44" y="20"/>
                  </a:cubicBezTo>
                  <a:cubicBezTo>
                    <a:pt x="44" y="22"/>
                    <a:pt x="41" y="22"/>
                    <a:pt x="41" y="25"/>
                  </a:cubicBezTo>
                  <a:cubicBezTo>
                    <a:pt x="50" y="23"/>
                    <a:pt x="58" y="26"/>
                    <a:pt x="63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 152" descr="MAP">
              <a:extLst>
                <a:ext uri="{FF2B5EF4-FFF2-40B4-BE49-F238E27FC236}">
                  <a16:creationId xmlns:a16="http://schemas.microsoft.com/office/drawing/2014/main" id="{27358CA0-6964-1092-590D-A2CDA5505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949" y="3494747"/>
              <a:ext cx="34359" cy="31254"/>
            </a:xfrm>
            <a:custGeom>
              <a:avLst/>
              <a:gdLst>
                <a:gd name="T0" fmla="*/ 4 w 7"/>
                <a:gd name="T1" fmla="*/ 1 h 7"/>
                <a:gd name="T2" fmla="*/ 0 w 7"/>
                <a:gd name="T3" fmla="*/ 1 h 7"/>
                <a:gd name="T4" fmla="*/ 6 w 7"/>
                <a:gd name="T5" fmla="*/ 5 h 7"/>
                <a:gd name="T6" fmla="*/ 4 w 7"/>
                <a:gd name="T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4" y="1"/>
                  </a:moveTo>
                  <a:cubicBezTo>
                    <a:pt x="2" y="0"/>
                    <a:pt x="3" y="2"/>
                    <a:pt x="0" y="1"/>
                  </a:cubicBezTo>
                  <a:cubicBezTo>
                    <a:pt x="0" y="4"/>
                    <a:pt x="3" y="7"/>
                    <a:pt x="6" y="5"/>
                  </a:cubicBezTo>
                  <a:cubicBezTo>
                    <a:pt x="7" y="2"/>
                    <a:pt x="4" y="3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 153" descr="MAP">
              <a:extLst>
                <a:ext uri="{FF2B5EF4-FFF2-40B4-BE49-F238E27FC236}">
                  <a16:creationId xmlns:a16="http://schemas.microsoft.com/office/drawing/2014/main" id="{CF806BB7-19F8-501A-6EC9-1EC20E10D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456" y="3518185"/>
              <a:ext cx="32339" cy="31254"/>
            </a:xfrm>
            <a:custGeom>
              <a:avLst/>
              <a:gdLst>
                <a:gd name="T0" fmla="*/ 7 w 7"/>
                <a:gd name="T1" fmla="*/ 2 h 7"/>
                <a:gd name="T2" fmla="*/ 1 w 7"/>
                <a:gd name="T3" fmla="*/ 0 h 7"/>
                <a:gd name="T4" fmla="*/ 7 w 7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7" y="2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0" y="3"/>
                    <a:pt x="6" y="7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 154" descr="MAP">
              <a:extLst>
                <a:ext uri="{FF2B5EF4-FFF2-40B4-BE49-F238E27FC236}">
                  <a16:creationId xmlns:a16="http://schemas.microsoft.com/office/drawing/2014/main" id="{BB4EEFED-D47C-D626-B6BF-98ABACA16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4647" y="3535768"/>
              <a:ext cx="48506" cy="50786"/>
            </a:xfrm>
            <a:custGeom>
              <a:avLst/>
              <a:gdLst>
                <a:gd name="T0" fmla="*/ 2 w 10"/>
                <a:gd name="T1" fmla="*/ 1 h 11"/>
                <a:gd name="T2" fmla="*/ 3 w 10"/>
                <a:gd name="T3" fmla="*/ 11 h 11"/>
                <a:gd name="T4" fmla="*/ 10 w 10"/>
                <a:gd name="T5" fmla="*/ 6 h 11"/>
                <a:gd name="T6" fmla="*/ 2 w 10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2" y="1"/>
                  </a:moveTo>
                  <a:cubicBezTo>
                    <a:pt x="0" y="5"/>
                    <a:pt x="1" y="6"/>
                    <a:pt x="3" y="11"/>
                  </a:cubicBezTo>
                  <a:cubicBezTo>
                    <a:pt x="6" y="9"/>
                    <a:pt x="9" y="8"/>
                    <a:pt x="10" y="6"/>
                  </a:cubicBezTo>
                  <a:cubicBezTo>
                    <a:pt x="7" y="4"/>
                    <a:pt x="7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 155" descr="MAP">
              <a:extLst>
                <a:ext uri="{FF2B5EF4-FFF2-40B4-BE49-F238E27FC236}">
                  <a16:creationId xmlns:a16="http://schemas.microsoft.com/office/drawing/2014/main" id="{B9C4435E-2346-3900-3F3B-E977C3CF7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2321" y="3957665"/>
              <a:ext cx="177857" cy="82039"/>
            </a:xfrm>
            <a:custGeom>
              <a:avLst/>
              <a:gdLst>
                <a:gd name="T0" fmla="*/ 36 w 37"/>
                <a:gd name="T1" fmla="*/ 9 h 18"/>
                <a:gd name="T2" fmla="*/ 6 w 37"/>
                <a:gd name="T3" fmla="*/ 1 h 18"/>
                <a:gd name="T4" fmla="*/ 6 w 37"/>
                <a:gd name="T5" fmla="*/ 4 h 18"/>
                <a:gd name="T6" fmla="*/ 10 w 37"/>
                <a:gd name="T7" fmla="*/ 5 h 18"/>
                <a:gd name="T8" fmla="*/ 12 w 37"/>
                <a:gd name="T9" fmla="*/ 9 h 18"/>
                <a:gd name="T10" fmla="*/ 0 w 37"/>
                <a:gd name="T11" fmla="*/ 9 h 18"/>
                <a:gd name="T12" fmla="*/ 18 w 37"/>
                <a:gd name="T13" fmla="*/ 16 h 18"/>
                <a:gd name="T14" fmla="*/ 22 w 37"/>
                <a:gd name="T15" fmla="*/ 11 h 18"/>
                <a:gd name="T16" fmla="*/ 35 w 37"/>
                <a:gd name="T17" fmla="*/ 13 h 18"/>
                <a:gd name="T18" fmla="*/ 36 w 37"/>
                <a:gd name="T1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18">
                  <a:moveTo>
                    <a:pt x="36" y="9"/>
                  </a:moveTo>
                  <a:cubicBezTo>
                    <a:pt x="28" y="3"/>
                    <a:pt x="19" y="0"/>
                    <a:pt x="6" y="1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7" y="5"/>
                    <a:pt x="10" y="3"/>
                    <a:pt x="10" y="5"/>
                  </a:cubicBezTo>
                  <a:cubicBezTo>
                    <a:pt x="9" y="8"/>
                    <a:pt x="11" y="8"/>
                    <a:pt x="12" y="9"/>
                  </a:cubicBezTo>
                  <a:cubicBezTo>
                    <a:pt x="9" y="12"/>
                    <a:pt x="3" y="7"/>
                    <a:pt x="0" y="9"/>
                  </a:cubicBezTo>
                  <a:cubicBezTo>
                    <a:pt x="2" y="18"/>
                    <a:pt x="15" y="9"/>
                    <a:pt x="18" y="16"/>
                  </a:cubicBezTo>
                  <a:cubicBezTo>
                    <a:pt x="21" y="15"/>
                    <a:pt x="20" y="11"/>
                    <a:pt x="22" y="11"/>
                  </a:cubicBezTo>
                  <a:cubicBezTo>
                    <a:pt x="24" y="15"/>
                    <a:pt x="32" y="8"/>
                    <a:pt x="35" y="13"/>
                  </a:cubicBezTo>
                  <a:cubicBezTo>
                    <a:pt x="35" y="12"/>
                    <a:pt x="37" y="11"/>
                    <a:pt x="36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156" descr="MAP">
              <a:extLst>
                <a:ext uri="{FF2B5EF4-FFF2-40B4-BE49-F238E27FC236}">
                  <a16:creationId xmlns:a16="http://schemas.microsoft.com/office/drawing/2014/main" id="{CC5ADA1F-AA17-CDE2-169A-78824E824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3264" y="3957665"/>
              <a:ext cx="72760" cy="60555"/>
            </a:xfrm>
            <a:custGeom>
              <a:avLst/>
              <a:gdLst>
                <a:gd name="T0" fmla="*/ 1 w 15"/>
                <a:gd name="T1" fmla="*/ 11 h 13"/>
                <a:gd name="T2" fmla="*/ 6 w 15"/>
                <a:gd name="T3" fmla="*/ 13 h 13"/>
                <a:gd name="T4" fmla="*/ 15 w 15"/>
                <a:gd name="T5" fmla="*/ 2 h 13"/>
                <a:gd name="T6" fmla="*/ 1 w 15"/>
                <a:gd name="T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3">
                  <a:moveTo>
                    <a:pt x="1" y="11"/>
                  </a:moveTo>
                  <a:cubicBezTo>
                    <a:pt x="3" y="11"/>
                    <a:pt x="4" y="13"/>
                    <a:pt x="6" y="13"/>
                  </a:cubicBezTo>
                  <a:cubicBezTo>
                    <a:pt x="10" y="11"/>
                    <a:pt x="14" y="8"/>
                    <a:pt x="15" y="2"/>
                  </a:cubicBezTo>
                  <a:cubicBezTo>
                    <a:pt x="8" y="0"/>
                    <a:pt x="0" y="2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 157" descr="MAP">
              <a:extLst>
                <a:ext uri="{FF2B5EF4-FFF2-40B4-BE49-F238E27FC236}">
                  <a16:creationId xmlns:a16="http://schemas.microsoft.com/office/drawing/2014/main" id="{D264BA41-D61B-D135-C3E5-3E84E7997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4431" y="3998684"/>
              <a:ext cx="46486" cy="27348"/>
            </a:xfrm>
            <a:custGeom>
              <a:avLst/>
              <a:gdLst>
                <a:gd name="T0" fmla="*/ 1 w 10"/>
                <a:gd name="T1" fmla="*/ 5 h 6"/>
                <a:gd name="T2" fmla="*/ 10 w 10"/>
                <a:gd name="T3" fmla="*/ 2 h 6"/>
                <a:gd name="T4" fmla="*/ 1 w 10"/>
                <a:gd name="T5" fmla="*/ 0 h 6"/>
                <a:gd name="T6" fmla="*/ 1 w 10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">
                  <a:moveTo>
                    <a:pt x="1" y="5"/>
                  </a:moveTo>
                  <a:cubicBezTo>
                    <a:pt x="5" y="5"/>
                    <a:pt x="9" y="6"/>
                    <a:pt x="10" y="2"/>
                  </a:cubicBezTo>
                  <a:cubicBezTo>
                    <a:pt x="8" y="0"/>
                    <a:pt x="3" y="2"/>
                    <a:pt x="1" y="0"/>
                  </a:cubicBezTo>
                  <a:cubicBezTo>
                    <a:pt x="0" y="1"/>
                    <a:pt x="0" y="4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158" descr="MAP">
              <a:extLst>
                <a:ext uri="{FF2B5EF4-FFF2-40B4-BE49-F238E27FC236}">
                  <a16:creationId xmlns:a16="http://schemas.microsoft.com/office/drawing/2014/main" id="{0E44274E-EEF8-6BB0-D0EA-D2952B324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4512" y="3998684"/>
              <a:ext cx="123288" cy="185567"/>
            </a:xfrm>
            <a:custGeom>
              <a:avLst/>
              <a:gdLst>
                <a:gd name="T0" fmla="*/ 0 w 26"/>
                <a:gd name="T1" fmla="*/ 14 h 40"/>
                <a:gd name="T2" fmla="*/ 3 w 26"/>
                <a:gd name="T3" fmla="*/ 26 h 40"/>
                <a:gd name="T4" fmla="*/ 6 w 26"/>
                <a:gd name="T5" fmla="*/ 26 h 40"/>
                <a:gd name="T6" fmla="*/ 8 w 26"/>
                <a:gd name="T7" fmla="*/ 32 h 40"/>
                <a:gd name="T8" fmla="*/ 4 w 26"/>
                <a:gd name="T9" fmla="*/ 32 h 40"/>
                <a:gd name="T10" fmla="*/ 9 w 26"/>
                <a:gd name="T11" fmla="*/ 40 h 40"/>
                <a:gd name="T12" fmla="*/ 9 w 26"/>
                <a:gd name="T13" fmla="*/ 31 h 40"/>
                <a:gd name="T14" fmla="*/ 17 w 26"/>
                <a:gd name="T15" fmla="*/ 33 h 40"/>
                <a:gd name="T16" fmla="*/ 18 w 26"/>
                <a:gd name="T17" fmla="*/ 30 h 40"/>
                <a:gd name="T18" fmla="*/ 25 w 26"/>
                <a:gd name="T19" fmla="*/ 36 h 40"/>
                <a:gd name="T20" fmla="*/ 25 w 26"/>
                <a:gd name="T21" fmla="*/ 29 h 40"/>
                <a:gd name="T22" fmla="*/ 20 w 26"/>
                <a:gd name="T23" fmla="*/ 30 h 40"/>
                <a:gd name="T24" fmla="*/ 16 w 26"/>
                <a:gd name="T25" fmla="*/ 26 h 40"/>
                <a:gd name="T26" fmla="*/ 13 w 26"/>
                <a:gd name="T27" fmla="*/ 28 h 40"/>
                <a:gd name="T28" fmla="*/ 11 w 26"/>
                <a:gd name="T29" fmla="*/ 18 h 40"/>
                <a:gd name="T30" fmla="*/ 16 w 26"/>
                <a:gd name="T31" fmla="*/ 2 h 40"/>
                <a:gd name="T32" fmla="*/ 6 w 26"/>
                <a:gd name="T33" fmla="*/ 0 h 40"/>
                <a:gd name="T34" fmla="*/ 3 w 26"/>
                <a:gd name="T35" fmla="*/ 15 h 40"/>
                <a:gd name="T36" fmla="*/ 0 w 26"/>
                <a:gd name="T37" fmla="*/ 1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40">
                  <a:moveTo>
                    <a:pt x="0" y="14"/>
                  </a:moveTo>
                  <a:cubicBezTo>
                    <a:pt x="1" y="19"/>
                    <a:pt x="1" y="23"/>
                    <a:pt x="3" y="26"/>
                  </a:cubicBezTo>
                  <a:cubicBezTo>
                    <a:pt x="5" y="27"/>
                    <a:pt x="6" y="23"/>
                    <a:pt x="6" y="26"/>
                  </a:cubicBezTo>
                  <a:cubicBezTo>
                    <a:pt x="3" y="28"/>
                    <a:pt x="6" y="30"/>
                    <a:pt x="8" y="32"/>
                  </a:cubicBezTo>
                  <a:cubicBezTo>
                    <a:pt x="7" y="32"/>
                    <a:pt x="5" y="32"/>
                    <a:pt x="4" y="32"/>
                  </a:cubicBezTo>
                  <a:cubicBezTo>
                    <a:pt x="5" y="35"/>
                    <a:pt x="6" y="39"/>
                    <a:pt x="9" y="40"/>
                  </a:cubicBezTo>
                  <a:cubicBezTo>
                    <a:pt x="11" y="37"/>
                    <a:pt x="11" y="33"/>
                    <a:pt x="9" y="31"/>
                  </a:cubicBezTo>
                  <a:cubicBezTo>
                    <a:pt x="13" y="28"/>
                    <a:pt x="14" y="33"/>
                    <a:pt x="17" y="33"/>
                  </a:cubicBezTo>
                  <a:cubicBezTo>
                    <a:pt x="19" y="32"/>
                    <a:pt x="16" y="31"/>
                    <a:pt x="18" y="30"/>
                  </a:cubicBezTo>
                  <a:cubicBezTo>
                    <a:pt x="20" y="32"/>
                    <a:pt x="21" y="35"/>
                    <a:pt x="25" y="36"/>
                  </a:cubicBezTo>
                  <a:cubicBezTo>
                    <a:pt x="26" y="34"/>
                    <a:pt x="22" y="32"/>
                    <a:pt x="25" y="29"/>
                  </a:cubicBezTo>
                  <a:cubicBezTo>
                    <a:pt x="22" y="28"/>
                    <a:pt x="23" y="30"/>
                    <a:pt x="20" y="30"/>
                  </a:cubicBezTo>
                  <a:cubicBezTo>
                    <a:pt x="20" y="27"/>
                    <a:pt x="18" y="27"/>
                    <a:pt x="16" y="26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2" y="25"/>
                    <a:pt x="10" y="22"/>
                    <a:pt x="11" y="18"/>
                  </a:cubicBezTo>
                  <a:cubicBezTo>
                    <a:pt x="18" y="15"/>
                    <a:pt x="16" y="10"/>
                    <a:pt x="16" y="2"/>
                  </a:cubicBezTo>
                  <a:cubicBezTo>
                    <a:pt x="12" y="2"/>
                    <a:pt x="9" y="2"/>
                    <a:pt x="6" y="0"/>
                  </a:cubicBezTo>
                  <a:cubicBezTo>
                    <a:pt x="3" y="3"/>
                    <a:pt x="3" y="9"/>
                    <a:pt x="3" y="15"/>
                  </a:cubicBezTo>
                  <a:cubicBezTo>
                    <a:pt x="1" y="15"/>
                    <a:pt x="2" y="1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 159" descr="MAP">
              <a:extLst>
                <a:ext uri="{FF2B5EF4-FFF2-40B4-BE49-F238E27FC236}">
                  <a16:creationId xmlns:a16="http://schemas.microsoft.com/office/drawing/2014/main" id="{9691CC8F-845D-1B76-3137-7460617BC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225" y="3994778"/>
              <a:ext cx="58611" cy="31254"/>
            </a:xfrm>
            <a:custGeom>
              <a:avLst/>
              <a:gdLst>
                <a:gd name="T0" fmla="*/ 0 w 12"/>
                <a:gd name="T1" fmla="*/ 4 h 7"/>
                <a:gd name="T2" fmla="*/ 12 w 12"/>
                <a:gd name="T3" fmla="*/ 6 h 7"/>
                <a:gd name="T4" fmla="*/ 0 w 12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0" y="4"/>
                  </a:moveTo>
                  <a:cubicBezTo>
                    <a:pt x="3" y="7"/>
                    <a:pt x="6" y="7"/>
                    <a:pt x="12" y="6"/>
                  </a:cubicBezTo>
                  <a:cubicBezTo>
                    <a:pt x="12" y="2"/>
                    <a:pt x="2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reeform 160" descr="MAP">
              <a:extLst>
                <a:ext uri="{FF2B5EF4-FFF2-40B4-BE49-F238E27FC236}">
                  <a16:creationId xmlns:a16="http://schemas.microsoft.com/office/drawing/2014/main" id="{6DB70B33-834F-69FF-189C-A9A442435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5183" y="4090493"/>
              <a:ext cx="32339" cy="37114"/>
            </a:xfrm>
            <a:custGeom>
              <a:avLst/>
              <a:gdLst>
                <a:gd name="T0" fmla="*/ 3 w 7"/>
                <a:gd name="T1" fmla="*/ 0 h 8"/>
                <a:gd name="T2" fmla="*/ 7 w 7"/>
                <a:gd name="T3" fmla="*/ 6 h 8"/>
                <a:gd name="T4" fmla="*/ 3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3" y="0"/>
                  </a:moveTo>
                  <a:cubicBezTo>
                    <a:pt x="0" y="3"/>
                    <a:pt x="5" y="8"/>
                    <a:pt x="7" y="6"/>
                  </a:cubicBezTo>
                  <a:cubicBezTo>
                    <a:pt x="7" y="2"/>
                    <a:pt x="4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Freeform 161" descr="MAP">
              <a:extLst>
                <a:ext uri="{FF2B5EF4-FFF2-40B4-BE49-F238E27FC236}">
                  <a16:creationId xmlns:a16="http://schemas.microsoft.com/office/drawing/2014/main" id="{C9E100F9-B386-44DE-A4CB-3F2E1292D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820" y="4113932"/>
              <a:ext cx="24253" cy="27348"/>
            </a:xfrm>
            <a:custGeom>
              <a:avLst/>
              <a:gdLst>
                <a:gd name="T0" fmla="*/ 0 w 5"/>
                <a:gd name="T1" fmla="*/ 4 h 6"/>
                <a:gd name="T2" fmla="*/ 5 w 5"/>
                <a:gd name="T3" fmla="*/ 3 h 6"/>
                <a:gd name="T4" fmla="*/ 0 w 5"/>
                <a:gd name="T5" fmla="*/ 0 h 6"/>
                <a:gd name="T6" fmla="*/ 0 w 5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0" y="4"/>
                  </a:moveTo>
                  <a:cubicBezTo>
                    <a:pt x="2" y="4"/>
                    <a:pt x="4" y="6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 162" descr="MAP">
              <a:extLst>
                <a:ext uri="{FF2B5EF4-FFF2-40B4-BE49-F238E27FC236}">
                  <a16:creationId xmlns:a16="http://schemas.microsoft.com/office/drawing/2014/main" id="{59FEEC53-2860-E283-E872-8740D2462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136" y="4113932"/>
              <a:ext cx="28296" cy="19534"/>
            </a:xfrm>
            <a:custGeom>
              <a:avLst/>
              <a:gdLst>
                <a:gd name="T0" fmla="*/ 4 w 6"/>
                <a:gd name="T1" fmla="*/ 4 h 4"/>
                <a:gd name="T2" fmla="*/ 0 w 6"/>
                <a:gd name="T3" fmla="*/ 0 h 4"/>
                <a:gd name="T4" fmla="*/ 4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6" y="2"/>
                    <a:pt x="3" y="0"/>
                    <a:pt x="0" y="0"/>
                  </a:cubicBezTo>
                  <a:cubicBezTo>
                    <a:pt x="0" y="3"/>
                    <a:pt x="2" y="4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 163" descr="MAP">
              <a:extLst>
                <a:ext uri="{FF2B5EF4-FFF2-40B4-BE49-F238E27FC236}">
                  <a16:creationId xmlns:a16="http://schemas.microsoft.com/office/drawing/2014/main" id="{A3BC847A-9DEE-7C6B-2669-9FF2AD05B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2080" y="4160810"/>
              <a:ext cx="66697" cy="64462"/>
            </a:xfrm>
            <a:custGeom>
              <a:avLst/>
              <a:gdLst>
                <a:gd name="T0" fmla="*/ 12 w 14"/>
                <a:gd name="T1" fmla="*/ 0 h 14"/>
                <a:gd name="T2" fmla="*/ 5 w 14"/>
                <a:gd name="T3" fmla="*/ 2 h 14"/>
                <a:gd name="T4" fmla="*/ 6 w 14"/>
                <a:gd name="T5" fmla="*/ 8 h 14"/>
                <a:gd name="T6" fmla="*/ 0 w 14"/>
                <a:gd name="T7" fmla="*/ 13 h 14"/>
                <a:gd name="T8" fmla="*/ 12 w 14"/>
                <a:gd name="T9" fmla="*/ 12 h 14"/>
                <a:gd name="T10" fmla="*/ 12 w 14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">
                  <a:moveTo>
                    <a:pt x="12" y="0"/>
                  </a:moveTo>
                  <a:cubicBezTo>
                    <a:pt x="9" y="0"/>
                    <a:pt x="7" y="0"/>
                    <a:pt x="5" y="2"/>
                  </a:cubicBezTo>
                  <a:cubicBezTo>
                    <a:pt x="4" y="5"/>
                    <a:pt x="6" y="5"/>
                    <a:pt x="6" y="8"/>
                  </a:cubicBezTo>
                  <a:cubicBezTo>
                    <a:pt x="4" y="10"/>
                    <a:pt x="0" y="10"/>
                    <a:pt x="0" y="13"/>
                  </a:cubicBezTo>
                  <a:cubicBezTo>
                    <a:pt x="3" y="14"/>
                    <a:pt x="9" y="13"/>
                    <a:pt x="12" y="12"/>
                  </a:cubicBezTo>
                  <a:cubicBezTo>
                    <a:pt x="12" y="7"/>
                    <a:pt x="14" y="3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 164" descr="MAP">
              <a:extLst>
                <a:ext uri="{FF2B5EF4-FFF2-40B4-BE49-F238E27FC236}">
                  <a16:creationId xmlns:a16="http://schemas.microsoft.com/office/drawing/2014/main" id="{992233DA-FAA3-3CC7-4DB6-350D0C159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3863" y="4154950"/>
              <a:ext cx="32339" cy="56646"/>
            </a:xfrm>
            <a:custGeom>
              <a:avLst/>
              <a:gdLst>
                <a:gd name="T0" fmla="*/ 7 w 7"/>
                <a:gd name="T1" fmla="*/ 12 h 12"/>
                <a:gd name="T2" fmla="*/ 0 w 7"/>
                <a:gd name="T3" fmla="*/ 3 h 12"/>
                <a:gd name="T4" fmla="*/ 7 w 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2">
                  <a:moveTo>
                    <a:pt x="7" y="12"/>
                  </a:moveTo>
                  <a:cubicBezTo>
                    <a:pt x="7" y="7"/>
                    <a:pt x="7" y="0"/>
                    <a:pt x="0" y="3"/>
                  </a:cubicBezTo>
                  <a:cubicBezTo>
                    <a:pt x="3" y="6"/>
                    <a:pt x="3" y="12"/>
                    <a:pt x="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 165" descr="MAP">
              <a:extLst>
                <a:ext uri="{FF2B5EF4-FFF2-40B4-BE49-F238E27FC236}">
                  <a16:creationId xmlns:a16="http://schemas.microsoft.com/office/drawing/2014/main" id="{169CD97E-F994-A783-0788-B8B05EF98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7168" y="4192064"/>
              <a:ext cx="42445" cy="78133"/>
            </a:xfrm>
            <a:custGeom>
              <a:avLst/>
              <a:gdLst>
                <a:gd name="T0" fmla="*/ 6 w 9"/>
                <a:gd name="T1" fmla="*/ 6 h 17"/>
                <a:gd name="T2" fmla="*/ 3 w 9"/>
                <a:gd name="T3" fmla="*/ 13 h 17"/>
                <a:gd name="T4" fmla="*/ 8 w 9"/>
                <a:gd name="T5" fmla="*/ 16 h 17"/>
                <a:gd name="T6" fmla="*/ 9 w 9"/>
                <a:gd name="T7" fmla="*/ 4 h 17"/>
                <a:gd name="T8" fmla="*/ 7 w 9"/>
                <a:gd name="T9" fmla="*/ 1 h 17"/>
                <a:gd name="T10" fmla="*/ 1 w 9"/>
                <a:gd name="T11" fmla="*/ 0 h 17"/>
                <a:gd name="T12" fmla="*/ 0 w 9"/>
                <a:gd name="T13" fmla="*/ 8 h 17"/>
                <a:gd name="T14" fmla="*/ 6 w 9"/>
                <a:gd name="T15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7">
                  <a:moveTo>
                    <a:pt x="6" y="6"/>
                  </a:moveTo>
                  <a:cubicBezTo>
                    <a:pt x="6" y="10"/>
                    <a:pt x="3" y="10"/>
                    <a:pt x="3" y="13"/>
                  </a:cubicBezTo>
                  <a:cubicBezTo>
                    <a:pt x="4" y="14"/>
                    <a:pt x="6" y="17"/>
                    <a:pt x="8" y="16"/>
                  </a:cubicBezTo>
                  <a:cubicBezTo>
                    <a:pt x="7" y="12"/>
                    <a:pt x="9" y="9"/>
                    <a:pt x="9" y="4"/>
                  </a:cubicBezTo>
                  <a:cubicBezTo>
                    <a:pt x="5" y="5"/>
                    <a:pt x="8" y="4"/>
                    <a:pt x="7" y="1"/>
                  </a:cubicBezTo>
                  <a:cubicBezTo>
                    <a:pt x="4" y="2"/>
                    <a:pt x="3" y="0"/>
                    <a:pt x="1" y="0"/>
                  </a:cubicBezTo>
                  <a:cubicBezTo>
                    <a:pt x="2" y="3"/>
                    <a:pt x="0" y="4"/>
                    <a:pt x="0" y="8"/>
                  </a:cubicBezTo>
                  <a:cubicBezTo>
                    <a:pt x="3" y="9"/>
                    <a:pt x="5" y="4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 166" descr="MAP">
              <a:extLst>
                <a:ext uri="{FF2B5EF4-FFF2-40B4-BE49-F238E27FC236}">
                  <a16:creationId xmlns:a16="http://schemas.microsoft.com/office/drawing/2014/main" id="{69EE9E0C-7FE2-DB32-070E-A88889640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7060" y="4242852"/>
              <a:ext cx="143499" cy="121105"/>
            </a:xfrm>
            <a:custGeom>
              <a:avLst/>
              <a:gdLst>
                <a:gd name="T0" fmla="*/ 14 w 30"/>
                <a:gd name="T1" fmla="*/ 10 h 26"/>
                <a:gd name="T2" fmla="*/ 10 w 30"/>
                <a:gd name="T3" fmla="*/ 7 h 26"/>
                <a:gd name="T4" fmla="*/ 2 w 30"/>
                <a:gd name="T5" fmla="*/ 18 h 26"/>
                <a:gd name="T6" fmla="*/ 7 w 30"/>
                <a:gd name="T7" fmla="*/ 13 h 26"/>
                <a:gd name="T8" fmla="*/ 13 w 30"/>
                <a:gd name="T9" fmla="*/ 13 h 26"/>
                <a:gd name="T10" fmla="*/ 15 w 30"/>
                <a:gd name="T11" fmla="*/ 16 h 26"/>
                <a:gd name="T12" fmla="*/ 14 w 30"/>
                <a:gd name="T13" fmla="*/ 20 h 26"/>
                <a:gd name="T14" fmla="*/ 21 w 30"/>
                <a:gd name="T15" fmla="*/ 23 h 26"/>
                <a:gd name="T16" fmla="*/ 23 w 30"/>
                <a:gd name="T17" fmla="*/ 26 h 26"/>
                <a:gd name="T18" fmla="*/ 25 w 30"/>
                <a:gd name="T19" fmla="*/ 17 h 26"/>
                <a:gd name="T20" fmla="*/ 27 w 30"/>
                <a:gd name="T21" fmla="*/ 20 h 26"/>
                <a:gd name="T22" fmla="*/ 29 w 30"/>
                <a:gd name="T23" fmla="*/ 9 h 26"/>
                <a:gd name="T24" fmla="*/ 23 w 30"/>
                <a:gd name="T25" fmla="*/ 0 h 26"/>
                <a:gd name="T26" fmla="*/ 23 w 30"/>
                <a:gd name="T27" fmla="*/ 5 h 26"/>
                <a:gd name="T28" fmla="*/ 14 w 30"/>
                <a:gd name="T29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26">
                  <a:moveTo>
                    <a:pt x="14" y="10"/>
                  </a:moveTo>
                  <a:cubicBezTo>
                    <a:pt x="12" y="10"/>
                    <a:pt x="13" y="7"/>
                    <a:pt x="10" y="7"/>
                  </a:cubicBezTo>
                  <a:cubicBezTo>
                    <a:pt x="7" y="10"/>
                    <a:pt x="0" y="13"/>
                    <a:pt x="2" y="18"/>
                  </a:cubicBezTo>
                  <a:cubicBezTo>
                    <a:pt x="6" y="19"/>
                    <a:pt x="4" y="14"/>
                    <a:pt x="7" y="13"/>
                  </a:cubicBezTo>
                  <a:cubicBezTo>
                    <a:pt x="7" y="17"/>
                    <a:pt x="11" y="13"/>
                    <a:pt x="13" y="13"/>
                  </a:cubicBezTo>
                  <a:cubicBezTo>
                    <a:pt x="14" y="14"/>
                    <a:pt x="15" y="15"/>
                    <a:pt x="15" y="16"/>
                  </a:cubicBezTo>
                  <a:cubicBezTo>
                    <a:pt x="14" y="16"/>
                    <a:pt x="13" y="18"/>
                    <a:pt x="14" y="20"/>
                  </a:cubicBezTo>
                  <a:cubicBezTo>
                    <a:pt x="15" y="22"/>
                    <a:pt x="19" y="26"/>
                    <a:pt x="21" y="23"/>
                  </a:cubicBezTo>
                  <a:cubicBezTo>
                    <a:pt x="21" y="25"/>
                    <a:pt x="21" y="26"/>
                    <a:pt x="23" y="26"/>
                  </a:cubicBezTo>
                  <a:cubicBezTo>
                    <a:pt x="27" y="25"/>
                    <a:pt x="21" y="18"/>
                    <a:pt x="25" y="17"/>
                  </a:cubicBezTo>
                  <a:cubicBezTo>
                    <a:pt x="25" y="18"/>
                    <a:pt x="26" y="19"/>
                    <a:pt x="27" y="20"/>
                  </a:cubicBezTo>
                  <a:cubicBezTo>
                    <a:pt x="30" y="17"/>
                    <a:pt x="28" y="13"/>
                    <a:pt x="29" y="9"/>
                  </a:cubicBezTo>
                  <a:cubicBezTo>
                    <a:pt x="26" y="8"/>
                    <a:pt x="28" y="1"/>
                    <a:pt x="23" y="0"/>
                  </a:cubicBezTo>
                  <a:cubicBezTo>
                    <a:pt x="23" y="2"/>
                    <a:pt x="23" y="3"/>
                    <a:pt x="23" y="5"/>
                  </a:cubicBezTo>
                  <a:cubicBezTo>
                    <a:pt x="18" y="4"/>
                    <a:pt x="17" y="8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 167" descr="MAP">
              <a:extLst>
                <a:ext uri="{FF2B5EF4-FFF2-40B4-BE49-F238E27FC236}">
                  <a16:creationId xmlns:a16="http://schemas.microsoft.com/office/drawing/2014/main" id="{3F5E0522-40BA-D306-52A2-B952DDB98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0887" y="4248712"/>
              <a:ext cx="105097" cy="105481"/>
            </a:xfrm>
            <a:custGeom>
              <a:avLst/>
              <a:gdLst>
                <a:gd name="T0" fmla="*/ 4 w 22"/>
                <a:gd name="T1" fmla="*/ 0 h 23"/>
                <a:gd name="T2" fmla="*/ 5 w 22"/>
                <a:gd name="T3" fmla="*/ 22 h 23"/>
                <a:gd name="T4" fmla="*/ 4 w 22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3">
                  <a:moveTo>
                    <a:pt x="4" y="0"/>
                  </a:moveTo>
                  <a:cubicBezTo>
                    <a:pt x="0" y="6"/>
                    <a:pt x="2" y="15"/>
                    <a:pt x="5" y="22"/>
                  </a:cubicBezTo>
                  <a:cubicBezTo>
                    <a:pt x="22" y="23"/>
                    <a:pt x="11" y="2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 168" descr="MAP">
              <a:extLst>
                <a:ext uri="{FF2B5EF4-FFF2-40B4-BE49-F238E27FC236}">
                  <a16:creationId xmlns:a16="http://schemas.microsoft.com/office/drawing/2014/main" id="{4ED8C277-9D60-371E-BB90-CDE6A24E7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115" y="4320985"/>
              <a:ext cx="311249" cy="304720"/>
            </a:xfrm>
            <a:custGeom>
              <a:avLst/>
              <a:gdLst>
                <a:gd name="T0" fmla="*/ 13 w 65"/>
                <a:gd name="T1" fmla="*/ 60 h 66"/>
                <a:gd name="T2" fmla="*/ 22 w 65"/>
                <a:gd name="T3" fmla="*/ 59 h 66"/>
                <a:gd name="T4" fmla="*/ 23 w 65"/>
                <a:gd name="T5" fmla="*/ 63 h 66"/>
                <a:gd name="T6" fmla="*/ 30 w 65"/>
                <a:gd name="T7" fmla="*/ 60 h 66"/>
                <a:gd name="T8" fmla="*/ 37 w 65"/>
                <a:gd name="T9" fmla="*/ 61 h 66"/>
                <a:gd name="T10" fmla="*/ 38 w 65"/>
                <a:gd name="T11" fmla="*/ 66 h 66"/>
                <a:gd name="T12" fmla="*/ 55 w 65"/>
                <a:gd name="T13" fmla="*/ 47 h 66"/>
                <a:gd name="T14" fmla="*/ 58 w 65"/>
                <a:gd name="T15" fmla="*/ 37 h 66"/>
                <a:gd name="T16" fmla="*/ 64 w 65"/>
                <a:gd name="T17" fmla="*/ 36 h 66"/>
                <a:gd name="T18" fmla="*/ 55 w 65"/>
                <a:gd name="T19" fmla="*/ 21 h 66"/>
                <a:gd name="T20" fmla="*/ 56 w 65"/>
                <a:gd name="T21" fmla="*/ 18 h 66"/>
                <a:gd name="T22" fmla="*/ 61 w 65"/>
                <a:gd name="T23" fmla="*/ 16 h 66"/>
                <a:gd name="T24" fmla="*/ 60 w 65"/>
                <a:gd name="T25" fmla="*/ 13 h 66"/>
                <a:gd name="T26" fmla="*/ 65 w 65"/>
                <a:gd name="T27" fmla="*/ 10 h 66"/>
                <a:gd name="T28" fmla="*/ 56 w 65"/>
                <a:gd name="T29" fmla="*/ 6 h 66"/>
                <a:gd name="T30" fmla="*/ 50 w 65"/>
                <a:gd name="T31" fmla="*/ 0 h 66"/>
                <a:gd name="T32" fmla="*/ 42 w 65"/>
                <a:gd name="T33" fmla="*/ 9 h 66"/>
                <a:gd name="T34" fmla="*/ 42 w 65"/>
                <a:gd name="T35" fmla="*/ 12 h 66"/>
                <a:gd name="T36" fmla="*/ 39 w 65"/>
                <a:gd name="T37" fmla="*/ 11 h 66"/>
                <a:gd name="T38" fmla="*/ 17 w 65"/>
                <a:gd name="T39" fmla="*/ 33 h 66"/>
                <a:gd name="T40" fmla="*/ 8 w 65"/>
                <a:gd name="T41" fmla="*/ 30 h 66"/>
                <a:gd name="T42" fmla="*/ 13 w 65"/>
                <a:gd name="T43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5" h="66">
                  <a:moveTo>
                    <a:pt x="13" y="60"/>
                  </a:moveTo>
                  <a:cubicBezTo>
                    <a:pt x="16" y="59"/>
                    <a:pt x="18" y="60"/>
                    <a:pt x="22" y="59"/>
                  </a:cubicBezTo>
                  <a:cubicBezTo>
                    <a:pt x="22" y="61"/>
                    <a:pt x="22" y="63"/>
                    <a:pt x="23" y="63"/>
                  </a:cubicBezTo>
                  <a:cubicBezTo>
                    <a:pt x="24" y="61"/>
                    <a:pt x="28" y="61"/>
                    <a:pt x="30" y="60"/>
                  </a:cubicBezTo>
                  <a:cubicBezTo>
                    <a:pt x="32" y="62"/>
                    <a:pt x="33" y="64"/>
                    <a:pt x="37" y="61"/>
                  </a:cubicBezTo>
                  <a:cubicBezTo>
                    <a:pt x="37" y="63"/>
                    <a:pt x="39" y="64"/>
                    <a:pt x="38" y="66"/>
                  </a:cubicBezTo>
                  <a:cubicBezTo>
                    <a:pt x="52" y="66"/>
                    <a:pt x="45" y="50"/>
                    <a:pt x="55" y="47"/>
                  </a:cubicBezTo>
                  <a:cubicBezTo>
                    <a:pt x="57" y="44"/>
                    <a:pt x="54" y="38"/>
                    <a:pt x="58" y="37"/>
                  </a:cubicBezTo>
                  <a:cubicBezTo>
                    <a:pt x="60" y="37"/>
                    <a:pt x="63" y="39"/>
                    <a:pt x="64" y="36"/>
                  </a:cubicBezTo>
                  <a:cubicBezTo>
                    <a:pt x="58" y="32"/>
                    <a:pt x="58" y="27"/>
                    <a:pt x="55" y="21"/>
                  </a:cubicBezTo>
                  <a:cubicBezTo>
                    <a:pt x="56" y="21"/>
                    <a:pt x="58" y="19"/>
                    <a:pt x="56" y="18"/>
                  </a:cubicBezTo>
                  <a:cubicBezTo>
                    <a:pt x="59" y="18"/>
                    <a:pt x="60" y="17"/>
                    <a:pt x="61" y="16"/>
                  </a:cubicBezTo>
                  <a:cubicBezTo>
                    <a:pt x="62" y="14"/>
                    <a:pt x="58" y="13"/>
                    <a:pt x="60" y="13"/>
                  </a:cubicBezTo>
                  <a:cubicBezTo>
                    <a:pt x="63" y="13"/>
                    <a:pt x="65" y="12"/>
                    <a:pt x="65" y="10"/>
                  </a:cubicBezTo>
                  <a:cubicBezTo>
                    <a:pt x="63" y="9"/>
                    <a:pt x="61" y="6"/>
                    <a:pt x="56" y="6"/>
                  </a:cubicBezTo>
                  <a:cubicBezTo>
                    <a:pt x="57" y="0"/>
                    <a:pt x="52" y="2"/>
                    <a:pt x="50" y="0"/>
                  </a:cubicBezTo>
                  <a:cubicBezTo>
                    <a:pt x="49" y="4"/>
                    <a:pt x="47" y="8"/>
                    <a:pt x="42" y="9"/>
                  </a:cubicBezTo>
                  <a:cubicBezTo>
                    <a:pt x="41" y="11"/>
                    <a:pt x="44" y="12"/>
                    <a:pt x="42" y="12"/>
                  </a:cubicBezTo>
                  <a:cubicBezTo>
                    <a:pt x="41" y="12"/>
                    <a:pt x="40" y="11"/>
                    <a:pt x="39" y="11"/>
                  </a:cubicBezTo>
                  <a:cubicBezTo>
                    <a:pt x="34" y="20"/>
                    <a:pt x="21" y="22"/>
                    <a:pt x="17" y="33"/>
                  </a:cubicBezTo>
                  <a:cubicBezTo>
                    <a:pt x="15" y="31"/>
                    <a:pt x="11" y="31"/>
                    <a:pt x="8" y="30"/>
                  </a:cubicBezTo>
                  <a:cubicBezTo>
                    <a:pt x="0" y="42"/>
                    <a:pt x="13" y="47"/>
                    <a:pt x="13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reeform 169" descr="MAP">
              <a:extLst>
                <a:ext uri="{FF2B5EF4-FFF2-40B4-BE49-F238E27FC236}">
                  <a16:creationId xmlns:a16="http://schemas.microsoft.com/office/drawing/2014/main" id="{D2A4A6AB-15FD-58B7-B948-B72A18C8D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7336" y="4358096"/>
              <a:ext cx="543675" cy="388715"/>
            </a:xfrm>
            <a:custGeom>
              <a:avLst/>
              <a:gdLst>
                <a:gd name="T0" fmla="*/ 114 w 114"/>
                <a:gd name="T1" fmla="*/ 84 h 84"/>
                <a:gd name="T2" fmla="*/ 113 w 114"/>
                <a:gd name="T3" fmla="*/ 78 h 84"/>
                <a:gd name="T4" fmla="*/ 104 w 114"/>
                <a:gd name="T5" fmla="*/ 78 h 84"/>
                <a:gd name="T6" fmla="*/ 102 w 114"/>
                <a:gd name="T7" fmla="*/ 73 h 84"/>
                <a:gd name="T8" fmla="*/ 92 w 114"/>
                <a:gd name="T9" fmla="*/ 71 h 84"/>
                <a:gd name="T10" fmla="*/ 80 w 114"/>
                <a:gd name="T11" fmla="*/ 73 h 84"/>
                <a:gd name="T12" fmla="*/ 65 w 114"/>
                <a:gd name="T13" fmla="*/ 67 h 84"/>
                <a:gd name="T14" fmla="*/ 65 w 114"/>
                <a:gd name="T15" fmla="*/ 51 h 84"/>
                <a:gd name="T16" fmla="*/ 56 w 114"/>
                <a:gd name="T17" fmla="*/ 39 h 84"/>
                <a:gd name="T18" fmla="*/ 50 w 114"/>
                <a:gd name="T19" fmla="*/ 37 h 84"/>
                <a:gd name="T20" fmla="*/ 52 w 114"/>
                <a:gd name="T21" fmla="*/ 33 h 84"/>
                <a:gd name="T22" fmla="*/ 38 w 114"/>
                <a:gd name="T23" fmla="*/ 20 h 84"/>
                <a:gd name="T24" fmla="*/ 33 w 114"/>
                <a:gd name="T25" fmla="*/ 21 h 84"/>
                <a:gd name="T26" fmla="*/ 16 w 114"/>
                <a:gd name="T27" fmla="*/ 2 h 84"/>
                <a:gd name="T28" fmla="*/ 3 w 114"/>
                <a:gd name="T29" fmla="*/ 0 h 84"/>
                <a:gd name="T30" fmla="*/ 15 w 114"/>
                <a:gd name="T31" fmla="*/ 20 h 84"/>
                <a:gd name="T32" fmla="*/ 23 w 114"/>
                <a:gd name="T33" fmla="*/ 25 h 84"/>
                <a:gd name="T34" fmla="*/ 24 w 114"/>
                <a:gd name="T35" fmla="*/ 32 h 84"/>
                <a:gd name="T36" fmla="*/ 34 w 114"/>
                <a:gd name="T37" fmla="*/ 43 h 84"/>
                <a:gd name="T38" fmla="*/ 57 w 114"/>
                <a:gd name="T39" fmla="*/ 69 h 84"/>
                <a:gd name="T40" fmla="*/ 64 w 114"/>
                <a:gd name="T41" fmla="*/ 69 h 84"/>
                <a:gd name="T42" fmla="*/ 60 w 114"/>
                <a:gd name="T43" fmla="*/ 73 h 84"/>
                <a:gd name="T44" fmla="*/ 67 w 114"/>
                <a:gd name="T45" fmla="*/ 77 h 84"/>
                <a:gd name="T46" fmla="*/ 114 w 114"/>
                <a:gd name="T4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" h="84">
                  <a:moveTo>
                    <a:pt x="114" y="84"/>
                  </a:moveTo>
                  <a:cubicBezTo>
                    <a:pt x="111" y="83"/>
                    <a:pt x="114" y="80"/>
                    <a:pt x="113" y="78"/>
                  </a:cubicBezTo>
                  <a:cubicBezTo>
                    <a:pt x="110" y="78"/>
                    <a:pt x="107" y="78"/>
                    <a:pt x="104" y="78"/>
                  </a:cubicBezTo>
                  <a:cubicBezTo>
                    <a:pt x="104" y="76"/>
                    <a:pt x="103" y="74"/>
                    <a:pt x="102" y="73"/>
                  </a:cubicBezTo>
                  <a:cubicBezTo>
                    <a:pt x="97" y="74"/>
                    <a:pt x="95" y="72"/>
                    <a:pt x="92" y="71"/>
                  </a:cubicBezTo>
                  <a:cubicBezTo>
                    <a:pt x="91" y="74"/>
                    <a:pt x="85" y="73"/>
                    <a:pt x="80" y="73"/>
                  </a:cubicBezTo>
                  <a:cubicBezTo>
                    <a:pt x="77" y="66"/>
                    <a:pt x="69" y="71"/>
                    <a:pt x="65" y="67"/>
                  </a:cubicBezTo>
                  <a:cubicBezTo>
                    <a:pt x="64" y="60"/>
                    <a:pt x="64" y="54"/>
                    <a:pt x="65" y="51"/>
                  </a:cubicBezTo>
                  <a:cubicBezTo>
                    <a:pt x="61" y="46"/>
                    <a:pt x="56" y="48"/>
                    <a:pt x="56" y="39"/>
                  </a:cubicBezTo>
                  <a:cubicBezTo>
                    <a:pt x="53" y="40"/>
                    <a:pt x="51" y="39"/>
                    <a:pt x="50" y="37"/>
                  </a:cubicBezTo>
                  <a:cubicBezTo>
                    <a:pt x="51" y="36"/>
                    <a:pt x="52" y="35"/>
                    <a:pt x="52" y="33"/>
                  </a:cubicBezTo>
                  <a:cubicBezTo>
                    <a:pt x="47" y="29"/>
                    <a:pt x="40" y="27"/>
                    <a:pt x="38" y="20"/>
                  </a:cubicBezTo>
                  <a:cubicBezTo>
                    <a:pt x="36" y="20"/>
                    <a:pt x="34" y="21"/>
                    <a:pt x="33" y="21"/>
                  </a:cubicBezTo>
                  <a:cubicBezTo>
                    <a:pt x="29" y="13"/>
                    <a:pt x="20" y="11"/>
                    <a:pt x="16" y="2"/>
                  </a:cubicBezTo>
                  <a:cubicBezTo>
                    <a:pt x="10" y="3"/>
                    <a:pt x="7" y="1"/>
                    <a:pt x="3" y="0"/>
                  </a:cubicBezTo>
                  <a:cubicBezTo>
                    <a:pt x="0" y="11"/>
                    <a:pt x="15" y="9"/>
                    <a:pt x="15" y="20"/>
                  </a:cubicBezTo>
                  <a:cubicBezTo>
                    <a:pt x="18" y="21"/>
                    <a:pt x="21" y="22"/>
                    <a:pt x="23" y="25"/>
                  </a:cubicBezTo>
                  <a:cubicBezTo>
                    <a:pt x="22" y="28"/>
                    <a:pt x="25" y="29"/>
                    <a:pt x="24" y="32"/>
                  </a:cubicBezTo>
                  <a:cubicBezTo>
                    <a:pt x="29" y="34"/>
                    <a:pt x="32" y="39"/>
                    <a:pt x="34" y="43"/>
                  </a:cubicBezTo>
                  <a:cubicBezTo>
                    <a:pt x="40" y="54"/>
                    <a:pt x="48" y="61"/>
                    <a:pt x="57" y="69"/>
                  </a:cubicBezTo>
                  <a:cubicBezTo>
                    <a:pt x="59" y="66"/>
                    <a:pt x="62" y="67"/>
                    <a:pt x="64" y="69"/>
                  </a:cubicBezTo>
                  <a:cubicBezTo>
                    <a:pt x="63" y="71"/>
                    <a:pt x="62" y="72"/>
                    <a:pt x="60" y="73"/>
                  </a:cubicBezTo>
                  <a:cubicBezTo>
                    <a:pt x="63" y="74"/>
                    <a:pt x="68" y="74"/>
                    <a:pt x="67" y="77"/>
                  </a:cubicBezTo>
                  <a:cubicBezTo>
                    <a:pt x="83" y="79"/>
                    <a:pt x="100" y="83"/>
                    <a:pt x="114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 170" descr="MAP">
              <a:extLst>
                <a:ext uri="{FF2B5EF4-FFF2-40B4-BE49-F238E27FC236}">
                  <a16:creationId xmlns:a16="http://schemas.microsoft.com/office/drawing/2014/main" id="{815AA821-E3CA-0ABB-2DDF-888579939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4708" y="4455767"/>
              <a:ext cx="46486" cy="82039"/>
            </a:xfrm>
            <a:custGeom>
              <a:avLst/>
              <a:gdLst>
                <a:gd name="T0" fmla="*/ 4 w 10"/>
                <a:gd name="T1" fmla="*/ 0 h 18"/>
                <a:gd name="T2" fmla="*/ 8 w 10"/>
                <a:gd name="T3" fmla="*/ 18 h 18"/>
                <a:gd name="T4" fmla="*/ 5 w 10"/>
                <a:gd name="T5" fmla="*/ 11 h 18"/>
                <a:gd name="T6" fmla="*/ 9 w 10"/>
                <a:gd name="T7" fmla="*/ 12 h 18"/>
                <a:gd name="T8" fmla="*/ 7 w 10"/>
                <a:gd name="T9" fmla="*/ 8 h 18"/>
                <a:gd name="T10" fmla="*/ 9 w 10"/>
                <a:gd name="T11" fmla="*/ 4 h 18"/>
                <a:gd name="T12" fmla="*/ 5 w 10"/>
                <a:gd name="T13" fmla="*/ 4 h 18"/>
                <a:gd name="T14" fmla="*/ 4 w 10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8">
                  <a:moveTo>
                    <a:pt x="4" y="0"/>
                  </a:moveTo>
                  <a:cubicBezTo>
                    <a:pt x="0" y="6"/>
                    <a:pt x="0" y="16"/>
                    <a:pt x="8" y="18"/>
                  </a:cubicBezTo>
                  <a:cubicBezTo>
                    <a:pt x="8" y="15"/>
                    <a:pt x="4" y="15"/>
                    <a:pt x="5" y="11"/>
                  </a:cubicBezTo>
                  <a:cubicBezTo>
                    <a:pt x="7" y="11"/>
                    <a:pt x="8" y="11"/>
                    <a:pt x="9" y="12"/>
                  </a:cubicBezTo>
                  <a:cubicBezTo>
                    <a:pt x="10" y="9"/>
                    <a:pt x="8" y="9"/>
                    <a:pt x="7" y="8"/>
                  </a:cubicBezTo>
                  <a:cubicBezTo>
                    <a:pt x="10" y="7"/>
                    <a:pt x="8" y="5"/>
                    <a:pt x="9" y="4"/>
                  </a:cubicBezTo>
                  <a:cubicBezTo>
                    <a:pt x="8" y="3"/>
                    <a:pt x="6" y="4"/>
                    <a:pt x="5" y="4"/>
                  </a:cubicBezTo>
                  <a:cubicBezTo>
                    <a:pt x="5" y="2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 171" descr="MAP">
              <a:extLst>
                <a:ext uri="{FF2B5EF4-FFF2-40B4-BE49-F238E27FC236}">
                  <a16:creationId xmlns:a16="http://schemas.microsoft.com/office/drawing/2014/main" id="{5621DFEF-CA16-7AE4-3A39-C1ECD4EA4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1965" y="4459673"/>
              <a:ext cx="214237" cy="212915"/>
            </a:xfrm>
            <a:custGeom>
              <a:avLst/>
              <a:gdLst>
                <a:gd name="T0" fmla="*/ 43 w 45"/>
                <a:gd name="T1" fmla="*/ 2 h 46"/>
                <a:gd name="T2" fmla="*/ 41 w 45"/>
                <a:gd name="T3" fmla="*/ 1 h 46"/>
                <a:gd name="T4" fmla="*/ 19 w 45"/>
                <a:gd name="T5" fmla="*/ 4 h 46"/>
                <a:gd name="T6" fmla="*/ 5 w 45"/>
                <a:gd name="T7" fmla="*/ 28 h 46"/>
                <a:gd name="T8" fmla="*/ 6 w 45"/>
                <a:gd name="T9" fmla="*/ 33 h 46"/>
                <a:gd name="T10" fmla="*/ 10 w 45"/>
                <a:gd name="T11" fmla="*/ 33 h 46"/>
                <a:gd name="T12" fmla="*/ 8 w 45"/>
                <a:gd name="T13" fmla="*/ 44 h 46"/>
                <a:gd name="T14" fmla="*/ 15 w 45"/>
                <a:gd name="T15" fmla="*/ 44 h 46"/>
                <a:gd name="T16" fmla="*/ 18 w 45"/>
                <a:gd name="T17" fmla="*/ 28 h 46"/>
                <a:gd name="T18" fmla="*/ 22 w 45"/>
                <a:gd name="T19" fmla="*/ 40 h 46"/>
                <a:gd name="T20" fmla="*/ 30 w 45"/>
                <a:gd name="T21" fmla="*/ 37 h 46"/>
                <a:gd name="T22" fmla="*/ 22 w 45"/>
                <a:gd name="T23" fmla="*/ 23 h 46"/>
                <a:gd name="T24" fmla="*/ 33 w 45"/>
                <a:gd name="T25" fmla="*/ 19 h 46"/>
                <a:gd name="T26" fmla="*/ 17 w 45"/>
                <a:gd name="T27" fmla="*/ 20 h 46"/>
                <a:gd name="T28" fmla="*/ 43 w 45"/>
                <a:gd name="T29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6">
                  <a:moveTo>
                    <a:pt x="43" y="2"/>
                  </a:moveTo>
                  <a:cubicBezTo>
                    <a:pt x="43" y="1"/>
                    <a:pt x="42" y="1"/>
                    <a:pt x="41" y="1"/>
                  </a:cubicBezTo>
                  <a:cubicBezTo>
                    <a:pt x="38" y="12"/>
                    <a:pt x="25" y="4"/>
                    <a:pt x="19" y="4"/>
                  </a:cubicBezTo>
                  <a:cubicBezTo>
                    <a:pt x="8" y="5"/>
                    <a:pt x="11" y="20"/>
                    <a:pt x="5" y="28"/>
                  </a:cubicBezTo>
                  <a:cubicBezTo>
                    <a:pt x="5" y="30"/>
                    <a:pt x="6" y="31"/>
                    <a:pt x="6" y="33"/>
                  </a:cubicBezTo>
                  <a:cubicBezTo>
                    <a:pt x="8" y="33"/>
                    <a:pt x="8" y="31"/>
                    <a:pt x="10" y="33"/>
                  </a:cubicBezTo>
                  <a:cubicBezTo>
                    <a:pt x="10" y="35"/>
                    <a:pt x="10" y="41"/>
                    <a:pt x="8" y="44"/>
                  </a:cubicBezTo>
                  <a:cubicBezTo>
                    <a:pt x="10" y="46"/>
                    <a:pt x="13" y="45"/>
                    <a:pt x="15" y="44"/>
                  </a:cubicBezTo>
                  <a:cubicBezTo>
                    <a:pt x="17" y="39"/>
                    <a:pt x="12" y="29"/>
                    <a:pt x="18" y="28"/>
                  </a:cubicBezTo>
                  <a:cubicBezTo>
                    <a:pt x="16" y="35"/>
                    <a:pt x="23" y="34"/>
                    <a:pt x="22" y="40"/>
                  </a:cubicBezTo>
                  <a:cubicBezTo>
                    <a:pt x="26" y="41"/>
                    <a:pt x="26" y="37"/>
                    <a:pt x="30" y="37"/>
                  </a:cubicBezTo>
                  <a:cubicBezTo>
                    <a:pt x="26" y="33"/>
                    <a:pt x="27" y="27"/>
                    <a:pt x="22" y="23"/>
                  </a:cubicBezTo>
                  <a:cubicBezTo>
                    <a:pt x="27" y="23"/>
                    <a:pt x="29" y="17"/>
                    <a:pt x="33" y="19"/>
                  </a:cubicBezTo>
                  <a:cubicBezTo>
                    <a:pt x="33" y="11"/>
                    <a:pt x="21" y="18"/>
                    <a:pt x="17" y="20"/>
                  </a:cubicBezTo>
                  <a:cubicBezTo>
                    <a:pt x="0" y="0"/>
                    <a:pt x="45" y="19"/>
                    <a:pt x="4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 172" descr="MAP">
              <a:extLst>
                <a:ext uri="{FF2B5EF4-FFF2-40B4-BE49-F238E27FC236}">
                  <a16:creationId xmlns:a16="http://schemas.microsoft.com/office/drawing/2014/main" id="{B2E71F1C-823B-35EE-0EFD-96F257FEF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3845" y="4516318"/>
              <a:ext cx="553780" cy="285187"/>
            </a:xfrm>
            <a:custGeom>
              <a:avLst/>
              <a:gdLst>
                <a:gd name="T0" fmla="*/ 38 w 116"/>
                <a:gd name="T1" fmla="*/ 8 h 62"/>
                <a:gd name="T2" fmla="*/ 24 w 116"/>
                <a:gd name="T3" fmla="*/ 19 h 62"/>
                <a:gd name="T4" fmla="*/ 19 w 116"/>
                <a:gd name="T5" fmla="*/ 14 h 62"/>
                <a:gd name="T6" fmla="*/ 18 w 116"/>
                <a:gd name="T7" fmla="*/ 5 h 62"/>
                <a:gd name="T8" fmla="*/ 0 w 116"/>
                <a:gd name="T9" fmla="*/ 9 h 62"/>
                <a:gd name="T10" fmla="*/ 11 w 116"/>
                <a:gd name="T11" fmla="*/ 14 h 62"/>
                <a:gd name="T12" fmla="*/ 5 w 116"/>
                <a:gd name="T13" fmla="*/ 15 h 62"/>
                <a:gd name="T14" fmla="*/ 11 w 116"/>
                <a:gd name="T15" fmla="*/ 24 h 62"/>
                <a:gd name="T16" fmla="*/ 15 w 116"/>
                <a:gd name="T17" fmla="*/ 19 h 62"/>
                <a:gd name="T18" fmla="*/ 44 w 116"/>
                <a:gd name="T19" fmla="*/ 42 h 62"/>
                <a:gd name="T20" fmla="*/ 38 w 116"/>
                <a:gd name="T21" fmla="*/ 49 h 62"/>
                <a:gd name="T22" fmla="*/ 52 w 116"/>
                <a:gd name="T23" fmla="*/ 47 h 62"/>
                <a:gd name="T24" fmla="*/ 56 w 116"/>
                <a:gd name="T25" fmla="*/ 54 h 62"/>
                <a:gd name="T26" fmla="*/ 71 w 116"/>
                <a:gd name="T27" fmla="*/ 52 h 62"/>
                <a:gd name="T28" fmla="*/ 70 w 116"/>
                <a:gd name="T29" fmla="*/ 48 h 62"/>
                <a:gd name="T30" fmla="*/ 85 w 116"/>
                <a:gd name="T31" fmla="*/ 47 h 62"/>
                <a:gd name="T32" fmla="*/ 113 w 116"/>
                <a:gd name="T33" fmla="*/ 62 h 62"/>
                <a:gd name="T34" fmla="*/ 109 w 116"/>
                <a:gd name="T35" fmla="*/ 55 h 62"/>
                <a:gd name="T36" fmla="*/ 92 w 116"/>
                <a:gd name="T37" fmla="*/ 39 h 62"/>
                <a:gd name="T38" fmla="*/ 97 w 116"/>
                <a:gd name="T39" fmla="*/ 39 h 62"/>
                <a:gd name="T40" fmla="*/ 85 w 116"/>
                <a:gd name="T41" fmla="*/ 30 h 62"/>
                <a:gd name="T42" fmla="*/ 85 w 116"/>
                <a:gd name="T43" fmla="*/ 28 h 62"/>
                <a:gd name="T44" fmla="*/ 38 w 116"/>
                <a:gd name="T45" fmla="*/ 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6" h="62">
                  <a:moveTo>
                    <a:pt x="38" y="8"/>
                  </a:moveTo>
                  <a:cubicBezTo>
                    <a:pt x="33" y="12"/>
                    <a:pt x="28" y="15"/>
                    <a:pt x="24" y="19"/>
                  </a:cubicBezTo>
                  <a:cubicBezTo>
                    <a:pt x="21" y="18"/>
                    <a:pt x="21" y="14"/>
                    <a:pt x="19" y="14"/>
                  </a:cubicBezTo>
                  <a:cubicBezTo>
                    <a:pt x="17" y="11"/>
                    <a:pt x="18" y="10"/>
                    <a:pt x="18" y="5"/>
                  </a:cubicBezTo>
                  <a:cubicBezTo>
                    <a:pt x="12" y="2"/>
                    <a:pt x="1" y="0"/>
                    <a:pt x="0" y="9"/>
                  </a:cubicBezTo>
                  <a:cubicBezTo>
                    <a:pt x="6" y="8"/>
                    <a:pt x="5" y="15"/>
                    <a:pt x="11" y="14"/>
                  </a:cubicBezTo>
                  <a:cubicBezTo>
                    <a:pt x="10" y="16"/>
                    <a:pt x="7" y="15"/>
                    <a:pt x="5" y="15"/>
                  </a:cubicBezTo>
                  <a:cubicBezTo>
                    <a:pt x="9" y="18"/>
                    <a:pt x="8" y="21"/>
                    <a:pt x="11" y="24"/>
                  </a:cubicBezTo>
                  <a:cubicBezTo>
                    <a:pt x="13" y="23"/>
                    <a:pt x="14" y="21"/>
                    <a:pt x="15" y="19"/>
                  </a:cubicBezTo>
                  <a:cubicBezTo>
                    <a:pt x="20" y="29"/>
                    <a:pt x="45" y="26"/>
                    <a:pt x="44" y="42"/>
                  </a:cubicBezTo>
                  <a:cubicBezTo>
                    <a:pt x="40" y="42"/>
                    <a:pt x="37" y="47"/>
                    <a:pt x="38" y="49"/>
                  </a:cubicBezTo>
                  <a:cubicBezTo>
                    <a:pt x="45" y="48"/>
                    <a:pt x="44" y="46"/>
                    <a:pt x="52" y="47"/>
                  </a:cubicBezTo>
                  <a:cubicBezTo>
                    <a:pt x="52" y="50"/>
                    <a:pt x="55" y="51"/>
                    <a:pt x="56" y="54"/>
                  </a:cubicBezTo>
                  <a:cubicBezTo>
                    <a:pt x="62" y="54"/>
                    <a:pt x="68" y="55"/>
                    <a:pt x="71" y="52"/>
                  </a:cubicBezTo>
                  <a:cubicBezTo>
                    <a:pt x="72" y="50"/>
                    <a:pt x="67" y="49"/>
                    <a:pt x="70" y="48"/>
                  </a:cubicBezTo>
                  <a:cubicBezTo>
                    <a:pt x="74" y="45"/>
                    <a:pt x="78" y="44"/>
                    <a:pt x="85" y="47"/>
                  </a:cubicBezTo>
                  <a:cubicBezTo>
                    <a:pt x="89" y="57"/>
                    <a:pt x="101" y="59"/>
                    <a:pt x="113" y="62"/>
                  </a:cubicBezTo>
                  <a:cubicBezTo>
                    <a:pt x="116" y="58"/>
                    <a:pt x="107" y="59"/>
                    <a:pt x="109" y="55"/>
                  </a:cubicBezTo>
                  <a:cubicBezTo>
                    <a:pt x="102" y="52"/>
                    <a:pt x="96" y="47"/>
                    <a:pt x="92" y="39"/>
                  </a:cubicBezTo>
                  <a:cubicBezTo>
                    <a:pt x="94" y="39"/>
                    <a:pt x="95" y="39"/>
                    <a:pt x="97" y="39"/>
                  </a:cubicBezTo>
                  <a:cubicBezTo>
                    <a:pt x="97" y="32"/>
                    <a:pt x="88" y="34"/>
                    <a:pt x="85" y="30"/>
                  </a:cubicBezTo>
                  <a:cubicBezTo>
                    <a:pt x="85" y="29"/>
                    <a:pt x="86" y="29"/>
                    <a:pt x="85" y="28"/>
                  </a:cubicBezTo>
                  <a:cubicBezTo>
                    <a:pt x="73" y="18"/>
                    <a:pt x="53" y="15"/>
                    <a:pt x="38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 173" descr="MAP">
              <a:extLst>
                <a:ext uri="{FF2B5EF4-FFF2-40B4-BE49-F238E27FC236}">
                  <a16:creationId xmlns:a16="http://schemas.microsoft.com/office/drawing/2014/main" id="{1640B4FA-FEFD-184B-8B12-82C6AE025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313" y="4553433"/>
              <a:ext cx="48506" cy="44926"/>
            </a:xfrm>
            <a:custGeom>
              <a:avLst/>
              <a:gdLst>
                <a:gd name="T0" fmla="*/ 5 w 10"/>
                <a:gd name="T1" fmla="*/ 9 h 10"/>
                <a:gd name="T2" fmla="*/ 9 w 10"/>
                <a:gd name="T3" fmla="*/ 10 h 10"/>
                <a:gd name="T4" fmla="*/ 10 w 10"/>
                <a:gd name="T5" fmla="*/ 6 h 10"/>
                <a:gd name="T6" fmla="*/ 4 w 10"/>
                <a:gd name="T7" fmla="*/ 0 h 10"/>
                <a:gd name="T8" fmla="*/ 1 w 10"/>
                <a:gd name="T9" fmla="*/ 1 h 10"/>
                <a:gd name="T10" fmla="*/ 0 w 10"/>
                <a:gd name="T11" fmla="*/ 4 h 10"/>
                <a:gd name="T12" fmla="*/ 5 w 10"/>
                <a:gd name="T1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5" y="9"/>
                  </a:moveTo>
                  <a:cubicBezTo>
                    <a:pt x="7" y="8"/>
                    <a:pt x="7" y="10"/>
                    <a:pt x="9" y="10"/>
                  </a:cubicBezTo>
                  <a:cubicBezTo>
                    <a:pt x="9" y="8"/>
                    <a:pt x="9" y="7"/>
                    <a:pt x="10" y="6"/>
                  </a:cubicBezTo>
                  <a:cubicBezTo>
                    <a:pt x="6" y="6"/>
                    <a:pt x="6" y="2"/>
                    <a:pt x="4" y="0"/>
                  </a:cubicBezTo>
                  <a:cubicBezTo>
                    <a:pt x="4" y="1"/>
                    <a:pt x="2" y="1"/>
                    <a:pt x="1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3"/>
                    <a:pt x="4" y="6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reeform 174" descr="MAP">
              <a:extLst>
                <a:ext uri="{FF2B5EF4-FFF2-40B4-BE49-F238E27FC236}">
                  <a16:creationId xmlns:a16="http://schemas.microsoft.com/office/drawing/2014/main" id="{B0ADA8AF-9D48-BBC8-0931-4FB6229EE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8960" y="4574921"/>
              <a:ext cx="80844" cy="42973"/>
            </a:xfrm>
            <a:custGeom>
              <a:avLst/>
              <a:gdLst>
                <a:gd name="T0" fmla="*/ 0 w 17"/>
                <a:gd name="T1" fmla="*/ 3 h 9"/>
                <a:gd name="T2" fmla="*/ 2 w 17"/>
                <a:gd name="T3" fmla="*/ 7 h 9"/>
                <a:gd name="T4" fmla="*/ 17 w 17"/>
                <a:gd name="T5" fmla="*/ 9 h 9"/>
                <a:gd name="T6" fmla="*/ 0 w 17"/>
                <a:gd name="T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9">
                  <a:moveTo>
                    <a:pt x="0" y="3"/>
                  </a:moveTo>
                  <a:cubicBezTo>
                    <a:pt x="0" y="6"/>
                    <a:pt x="2" y="6"/>
                    <a:pt x="2" y="7"/>
                  </a:cubicBezTo>
                  <a:cubicBezTo>
                    <a:pt x="8" y="5"/>
                    <a:pt x="10" y="7"/>
                    <a:pt x="17" y="9"/>
                  </a:cubicBezTo>
                  <a:cubicBezTo>
                    <a:pt x="16" y="0"/>
                    <a:pt x="7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reeform 175" descr="MAP">
              <a:extLst>
                <a:ext uri="{FF2B5EF4-FFF2-40B4-BE49-F238E27FC236}">
                  <a16:creationId xmlns:a16="http://schemas.microsoft.com/office/drawing/2014/main" id="{8B0EE410-D4FA-4C6B-EC4C-60883F02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350" y="4588592"/>
              <a:ext cx="34359" cy="33208"/>
            </a:xfrm>
            <a:custGeom>
              <a:avLst/>
              <a:gdLst>
                <a:gd name="T0" fmla="*/ 0 w 7"/>
                <a:gd name="T1" fmla="*/ 3 h 7"/>
                <a:gd name="T2" fmla="*/ 7 w 7"/>
                <a:gd name="T3" fmla="*/ 5 h 7"/>
                <a:gd name="T4" fmla="*/ 0 w 7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0" y="3"/>
                  </a:moveTo>
                  <a:cubicBezTo>
                    <a:pt x="1" y="5"/>
                    <a:pt x="5" y="7"/>
                    <a:pt x="7" y="5"/>
                  </a:cubicBezTo>
                  <a:cubicBezTo>
                    <a:pt x="7" y="1"/>
                    <a:pt x="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Freeform 176" descr="MAP">
              <a:extLst>
                <a:ext uri="{FF2B5EF4-FFF2-40B4-BE49-F238E27FC236}">
                  <a16:creationId xmlns:a16="http://schemas.microsoft.com/office/drawing/2014/main" id="{310A1E06-926E-9558-734E-F69EFEDDB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6786" y="4621801"/>
              <a:ext cx="115204" cy="78133"/>
            </a:xfrm>
            <a:custGeom>
              <a:avLst/>
              <a:gdLst>
                <a:gd name="T0" fmla="*/ 24 w 24"/>
                <a:gd name="T1" fmla="*/ 5 h 17"/>
                <a:gd name="T2" fmla="*/ 23 w 24"/>
                <a:gd name="T3" fmla="*/ 0 h 17"/>
                <a:gd name="T4" fmla="*/ 19 w 24"/>
                <a:gd name="T5" fmla="*/ 1 h 17"/>
                <a:gd name="T6" fmla="*/ 13 w 24"/>
                <a:gd name="T7" fmla="*/ 9 h 17"/>
                <a:gd name="T8" fmla="*/ 9 w 24"/>
                <a:gd name="T9" fmla="*/ 6 h 17"/>
                <a:gd name="T10" fmla="*/ 0 w 24"/>
                <a:gd name="T11" fmla="*/ 9 h 17"/>
                <a:gd name="T12" fmla="*/ 23 w 24"/>
                <a:gd name="T13" fmla="*/ 9 h 17"/>
                <a:gd name="T14" fmla="*/ 24 w 24"/>
                <a:gd name="T15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7">
                  <a:moveTo>
                    <a:pt x="24" y="5"/>
                  </a:moveTo>
                  <a:cubicBezTo>
                    <a:pt x="24" y="3"/>
                    <a:pt x="24" y="2"/>
                    <a:pt x="23" y="0"/>
                  </a:cubicBezTo>
                  <a:cubicBezTo>
                    <a:pt x="22" y="2"/>
                    <a:pt x="21" y="1"/>
                    <a:pt x="19" y="1"/>
                  </a:cubicBezTo>
                  <a:cubicBezTo>
                    <a:pt x="20" y="6"/>
                    <a:pt x="15" y="6"/>
                    <a:pt x="13" y="9"/>
                  </a:cubicBezTo>
                  <a:cubicBezTo>
                    <a:pt x="11" y="9"/>
                    <a:pt x="11" y="7"/>
                    <a:pt x="9" y="6"/>
                  </a:cubicBezTo>
                  <a:cubicBezTo>
                    <a:pt x="9" y="11"/>
                    <a:pt x="3" y="7"/>
                    <a:pt x="0" y="9"/>
                  </a:cubicBezTo>
                  <a:cubicBezTo>
                    <a:pt x="5" y="17"/>
                    <a:pt x="17" y="13"/>
                    <a:pt x="23" y="9"/>
                  </a:cubicBezTo>
                  <a:cubicBezTo>
                    <a:pt x="22" y="6"/>
                    <a:pt x="22" y="6"/>
                    <a:pt x="2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reeform 177" descr="MAP">
              <a:extLst>
                <a:ext uri="{FF2B5EF4-FFF2-40B4-BE49-F238E27FC236}">
                  <a16:creationId xmlns:a16="http://schemas.microsoft.com/office/drawing/2014/main" id="{BADFFA10-04EF-4C03-AF46-A883A96C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3669" y="4727280"/>
              <a:ext cx="66697" cy="37114"/>
            </a:xfrm>
            <a:custGeom>
              <a:avLst/>
              <a:gdLst>
                <a:gd name="T0" fmla="*/ 7 w 14"/>
                <a:gd name="T1" fmla="*/ 0 h 8"/>
                <a:gd name="T2" fmla="*/ 0 w 14"/>
                <a:gd name="T3" fmla="*/ 3 h 8"/>
                <a:gd name="T4" fmla="*/ 0 w 14"/>
                <a:gd name="T5" fmla="*/ 6 h 8"/>
                <a:gd name="T6" fmla="*/ 14 w 14"/>
                <a:gd name="T7" fmla="*/ 4 h 8"/>
                <a:gd name="T8" fmla="*/ 7 w 14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7" y="0"/>
                  </a:moveTo>
                  <a:cubicBezTo>
                    <a:pt x="6" y="2"/>
                    <a:pt x="2" y="2"/>
                    <a:pt x="0" y="3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3" y="8"/>
                    <a:pt x="12" y="5"/>
                    <a:pt x="14" y="4"/>
                  </a:cubicBezTo>
                  <a:cubicBezTo>
                    <a:pt x="14" y="0"/>
                    <a:pt x="8" y="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Freeform 178" descr="MAP">
              <a:extLst>
                <a:ext uri="{FF2B5EF4-FFF2-40B4-BE49-F238E27FC236}">
                  <a16:creationId xmlns:a16="http://schemas.microsoft.com/office/drawing/2014/main" id="{AE1B60F7-E9DD-310D-4FE3-C2B89D540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4512" y="4733139"/>
              <a:ext cx="94992" cy="27348"/>
            </a:xfrm>
            <a:custGeom>
              <a:avLst/>
              <a:gdLst>
                <a:gd name="T0" fmla="*/ 20 w 20"/>
                <a:gd name="T1" fmla="*/ 0 h 6"/>
                <a:gd name="T2" fmla="*/ 3 w 20"/>
                <a:gd name="T3" fmla="*/ 0 h 6"/>
                <a:gd name="T4" fmla="*/ 1 w 20"/>
                <a:gd name="T5" fmla="*/ 4 h 6"/>
                <a:gd name="T6" fmla="*/ 20 w 20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6">
                  <a:moveTo>
                    <a:pt x="20" y="0"/>
                  </a:moveTo>
                  <a:cubicBezTo>
                    <a:pt x="15" y="0"/>
                    <a:pt x="10" y="4"/>
                    <a:pt x="3" y="0"/>
                  </a:cubicBezTo>
                  <a:cubicBezTo>
                    <a:pt x="3" y="2"/>
                    <a:pt x="0" y="1"/>
                    <a:pt x="1" y="4"/>
                  </a:cubicBezTo>
                  <a:cubicBezTo>
                    <a:pt x="7" y="6"/>
                    <a:pt x="18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reeform 179" descr="MAP">
              <a:extLst>
                <a:ext uri="{FF2B5EF4-FFF2-40B4-BE49-F238E27FC236}">
                  <a16:creationId xmlns:a16="http://schemas.microsoft.com/office/drawing/2014/main" id="{E04DA4D1-6FE4-4C0C-16D9-1D0DEF352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6973" y="4727280"/>
              <a:ext cx="38401" cy="29303"/>
            </a:xfrm>
            <a:custGeom>
              <a:avLst/>
              <a:gdLst>
                <a:gd name="T0" fmla="*/ 8 w 8"/>
                <a:gd name="T1" fmla="*/ 1 h 6"/>
                <a:gd name="T2" fmla="*/ 0 w 8"/>
                <a:gd name="T3" fmla="*/ 2 h 6"/>
                <a:gd name="T4" fmla="*/ 8 w 8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8" y="1"/>
                  </a:moveTo>
                  <a:cubicBezTo>
                    <a:pt x="5" y="0"/>
                    <a:pt x="2" y="0"/>
                    <a:pt x="0" y="2"/>
                  </a:cubicBezTo>
                  <a:cubicBezTo>
                    <a:pt x="3" y="4"/>
                    <a:pt x="7" y="6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 180" descr="MAP">
              <a:extLst>
                <a:ext uri="{FF2B5EF4-FFF2-40B4-BE49-F238E27FC236}">
                  <a16:creationId xmlns:a16="http://schemas.microsoft.com/office/drawing/2014/main" id="{3950E94D-90B2-28EF-E6C2-3124D5FD3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3653" y="4733139"/>
              <a:ext cx="101056" cy="58601"/>
            </a:xfrm>
            <a:custGeom>
              <a:avLst/>
              <a:gdLst>
                <a:gd name="T0" fmla="*/ 20 w 21"/>
                <a:gd name="T1" fmla="*/ 0 h 13"/>
                <a:gd name="T2" fmla="*/ 0 w 21"/>
                <a:gd name="T3" fmla="*/ 13 h 13"/>
                <a:gd name="T4" fmla="*/ 21 w 21"/>
                <a:gd name="T5" fmla="*/ 3 h 13"/>
                <a:gd name="T6" fmla="*/ 20 w 2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3">
                  <a:moveTo>
                    <a:pt x="20" y="0"/>
                  </a:moveTo>
                  <a:cubicBezTo>
                    <a:pt x="12" y="3"/>
                    <a:pt x="1" y="3"/>
                    <a:pt x="0" y="13"/>
                  </a:cubicBezTo>
                  <a:cubicBezTo>
                    <a:pt x="8" y="10"/>
                    <a:pt x="13" y="5"/>
                    <a:pt x="21" y="3"/>
                  </a:cubicBezTo>
                  <a:cubicBezTo>
                    <a:pt x="21" y="1"/>
                    <a:pt x="21" y="1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 181" descr="MAP">
              <a:extLst>
                <a:ext uri="{FF2B5EF4-FFF2-40B4-BE49-F238E27FC236}">
                  <a16:creationId xmlns:a16="http://schemas.microsoft.com/office/drawing/2014/main" id="{1EC23DB0-B475-0ACD-25DF-F0077A07B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303" y="4760487"/>
              <a:ext cx="48506" cy="37114"/>
            </a:xfrm>
            <a:custGeom>
              <a:avLst/>
              <a:gdLst>
                <a:gd name="T0" fmla="*/ 10 w 10"/>
                <a:gd name="T1" fmla="*/ 6 h 8"/>
                <a:gd name="T2" fmla="*/ 0 w 10"/>
                <a:gd name="T3" fmla="*/ 2 h 8"/>
                <a:gd name="T4" fmla="*/ 10 w 10"/>
                <a:gd name="T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8">
                  <a:moveTo>
                    <a:pt x="10" y="6"/>
                  </a:moveTo>
                  <a:cubicBezTo>
                    <a:pt x="10" y="2"/>
                    <a:pt x="4" y="0"/>
                    <a:pt x="0" y="2"/>
                  </a:cubicBezTo>
                  <a:cubicBezTo>
                    <a:pt x="2" y="4"/>
                    <a:pt x="7" y="8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reeform 182" descr="MAP">
              <a:extLst>
                <a:ext uri="{FF2B5EF4-FFF2-40B4-BE49-F238E27FC236}">
                  <a16:creationId xmlns:a16="http://schemas.microsoft.com/office/drawing/2014/main" id="{A6C77236-251F-8AF5-9C06-28981333B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8571" y="4801507"/>
              <a:ext cx="1139901" cy="853610"/>
            </a:xfrm>
            <a:custGeom>
              <a:avLst/>
              <a:gdLst>
                <a:gd name="T0" fmla="*/ 221 w 239"/>
                <a:gd name="T1" fmla="*/ 77 h 185"/>
                <a:gd name="T2" fmla="*/ 221 w 239"/>
                <a:gd name="T3" fmla="*/ 72 h 185"/>
                <a:gd name="T4" fmla="*/ 214 w 239"/>
                <a:gd name="T5" fmla="*/ 69 h 185"/>
                <a:gd name="T6" fmla="*/ 209 w 239"/>
                <a:gd name="T7" fmla="*/ 56 h 185"/>
                <a:gd name="T8" fmla="*/ 189 w 239"/>
                <a:gd name="T9" fmla="*/ 24 h 185"/>
                <a:gd name="T10" fmla="*/ 180 w 239"/>
                <a:gd name="T11" fmla="*/ 21 h 185"/>
                <a:gd name="T12" fmla="*/ 170 w 239"/>
                <a:gd name="T13" fmla="*/ 0 h 185"/>
                <a:gd name="T14" fmla="*/ 158 w 239"/>
                <a:gd name="T15" fmla="*/ 41 h 185"/>
                <a:gd name="T16" fmla="*/ 132 w 239"/>
                <a:gd name="T17" fmla="*/ 24 h 185"/>
                <a:gd name="T18" fmla="*/ 134 w 239"/>
                <a:gd name="T19" fmla="*/ 16 h 185"/>
                <a:gd name="T20" fmla="*/ 141 w 239"/>
                <a:gd name="T21" fmla="*/ 9 h 185"/>
                <a:gd name="T22" fmla="*/ 128 w 239"/>
                <a:gd name="T23" fmla="*/ 6 h 185"/>
                <a:gd name="T24" fmla="*/ 111 w 239"/>
                <a:gd name="T25" fmla="*/ 3 h 185"/>
                <a:gd name="T26" fmla="*/ 114 w 239"/>
                <a:gd name="T27" fmla="*/ 8 h 185"/>
                <a:gd name="T28" fmla="*/ 105 w 239"/>
                <a:gd name="T29" fmla="*/ 8 h 185"/>
                <a:gd name="T30" fmla="*/ 97 w 239"/>
                <a:gd name="T31" fmla="*/ 25 h 185"/>
                <a:gd name="T32" fmla="*/ 89 w 239"/>
                <a:gd name="T33" fmla="*/ 24 h 185"/>
                <a:gd name="T34" fmla="*/ 81 w 239"/>
                <a:gd name="T35" fmla="*/ 17 h 185"/>
                <a:gd name="T36" fmla="*/ 71 w 239"/>
                <a:gd name="T37" fmla="*/ 23 h 185"/>
                <a:gd name="T38" fmla="*/ 66 w 239"/>
                <a:gd name="T39" fmla="*/ 32 h 185"/>
                <a:gd name="T40" fmla="*/ 62 w 239"/>
                <a:gd name="T41" fmla="*/ 32 h 185"/>
                <a:gd name="T42" fmla="*/ 60 w 239"/>
                <a:gd name="T43" fmla="*/ 37 h 185"/>
                <a:gd name="T44" fmla="*/ 57 w 239"/>
                <a:gd name="T45" fmla="*/ 33 h 185"/>
                <a:gd name="T46" fmla="*/ 54 w 239"/>
                <a:gd name="T47" fmla="*/ 44 h 185"/>
                <a:gd name="T48" fmla="*/ 35 w 239"/>
                <a:gd name="T49" fmla="*/ 55 h 185"/>
                <a:gd name="T50" fmla="*/ 8 w 239"/>
                <a:gd name="T51" fmla="*/ 69 h 185"/>
                <a:gd name="T52" fmla="*/ 5 w 239"/>
                <a:gd name="T53" fmla="*/ 68 h 185"/>
                <a:gd name="T54" fmla="*/ 7 w 239"/>
                <a:gd name="T55" fmla="*/ 94 h 185"/>
                <a:gd name="T56" fmla="*/ 2 w 239"/>
                <a:gd name="T57" fmla="*/ 88 h 185"/>
                <a:gd name="T58" fmla="*/ 0 w 239"/>
                <a:gd name="T59" fmla="*/ 96 h 185"/>
                <a:gd name="T60" fmla="*/ 15 w 239"/>
                <a:gd name="T61" fmla="*/ 144 h 185"/>
                <a:gd name="T62" fmla="*/ 12 w 239"/>
                <a:gd name="T63" fmla="*/ 144 h 185"/>
                <a:gd name="T64" fmla="*/ 12 w 239"/>
                <a:gd name="T65" fmla="*/ 151 h 185"/>
                <a:gd name="T66" fmla="*/ 31 w 239"/>
                <a:gd name="T67" fmla="*/ 156 h 185"/>
                <a:gd name="T68" fmla="*/ 63 w 239"/>
                <a:gd name="T69" fmla="*/ 148 h 185"/>
                <a:gd name="T70" fmla="*/ 108 w 239"/>
                <a:gd name="T71" fmla="*/ 132 h 185"/>
                <a:gd name="T72" fmla="*/ 123 w 239"/>
                <a:gd name="T73" fmla="*/ 137 h 185"/>
                <a:gd name="T74" fmla="*/ 123 w 239"/>
                <a:gd name="T75" fmla="*/ 143 h 185"/>
                <a:gd name="T76" fmla="*/ 134 w 239"/>
                <a:gd name="T77" fmla="*/ 157 h 185"/>
                <a:gd name="T78" fmla="*/ 146 w 239"/>
                <a:gd name="T79" fmla="*/ 142 h 185"/>
                <a:gd name="T80" fmla="*/ 143 w 239"/>
                <a:gd name="T81" fmla="*/ 154 h 185"/>
                <a:gd name="T82" fmla="*/ 139 w 239"/>
                <a:gd name="T83" fmla="*/ 154 h 185"/>
                <a:gd name="T84" fmla="*/ 139 w 239"/>
                <a:gd name="T85" fmla="*/ 158 h 185"/>
                <a:gd name="T86" fmla="*/ 145 w 239"/>
                <a:gd name="T87" fmla="*/ 158 h 185"/>
                <a:gd name="T88" fmla="*/ 148 w 239"/>
                <a:gd name="T89" fmla="*/ 152 h 185"/>
                <a:gd name="T90" fmla="*/ 147 w 239"/>
                <a:gd name="T91" fmla="*/ 161 h 185"/>
                <a:gd name="T92" fmla="*/ 153 w 239"/>
                <a:gd name="T93" fmla="*/ 159 h 185"/>
                <a:gd name="T94" fmla="*/ 156 w 239"/>
                <a:gd name="T95" fmla="*/ 173 h 185"/>
                <a:gd name="T96" fmla="*/ 178 w 239"/>
                <a:gd name="T97" fmla="*/ 183 h 185"/>
                <a:gd name="T98" fmla="*/ 186 w 239"/>
                <a:gd name="T99" fmla="*/ 177 h 185"/>
                <a:gd name="T100" fmla="*/ 194 w 239"/>
                <a:gd name="T101" fmla="*/ 185 h 185"/>
                <a:gd name="T102" fmla="*/ 216 w 239"/>
                <a:gd name="T103" fmla="*/ 173 h 185"/>
                <a:gd name="T104" fmla="*/ 224 w 239"/>
                <a:gd name="T105" fmla="*/ 143 h 185"/>
                <a:gd name="T106" fmla="*/ 230 w 239"/>
                <a:gd name="T107" fmla="*/ 139 h 185"/>
                <a:gd name="T108" fmla="*/ 234 w 239"/>
                <a:gd name="T109" fmla="*/ 102 h 185"/>
                <a:gd name="T110" fmla="*/ 221 w 239"/>
                <a:gd name="T111" fmla="*/ 7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9" h="185">
                  <a:moveTo>
                    <a:pt x="221" y="77"/>
                  </a:moveTo>
                  <a:cubicBezTo>
                    <a:pt x="221" y="75"/>
                    <a:pt x="221" y="74"/>
                    <a:pt x="221" y="72"/>
                  </a:cubicBezTo>
                  <a:cubicBezTo>
                    <a:pt x="219" y="70"/>
                    <a:pt x="215" y="69"/>
                    <a:pt x="214" y="69"/>
                  </a:cubicBezTo>
                  <a:cubicBezTo>
                    <a:pt x="214" y="63"/>
                    <a:pt x="208" y="62"/>
                    <a:pt x="209" y="56"/>
                  </a:cubicBezTo>
                  <a:cubicBezTo>
                    <a:pt x="193" y="53"/>
                    <a:pt x="192" y="40"/>
                    <a:pt x="189" y="24"/>
                  </a:cubicBezTo>
                  <a:cubicBezTo>
                    <a:pt x="184" y="24"/>
                    <a:pt x="185" y="18"/>
                    <a:pt x="180" y="21"/>
                  </a:cubicBezTo>
                  <a:cubicBezTo>
                    <a:pt x="178" y="13"/>
                    <a:pt x="178" y="2"/>
                    <a:pt x="170" y="0"/>
                  </a:cubicBezTo>
                  <a:cubicBezTo>
                    <a:pt x="161" y="13"/>
                    <a:pt x="172" y="32"/>
                    <a:pt x="158" y="41"/>
                  </a:cubicBezTo>
                  <a:cubicBezTo>
                    <a:pt x="150" y="34"/>
                    <a:pt x="139" y="31"/>
                    <a:pt x="132" y="24"/>
                  </a:cubicBezTo>
                  <a:cubicBezTo>
                    <a:pt x="134" y="22"/>
                    <a:pt x="136" y="19"/>
                    <a:pt x="134" y="16"/>
                  </a:cubicBezTo>
                  <a:cubicBezTo>
                    <a:pt x="139" y="16"/>
                    <a:pt x="139" y="11"/>
                    <a:pt x="141" y="9"/>
                  </a:cubicBezTo>
                  <a:cubicBezTo>
                    <a:pt x="138" y="4"/>
                    <a:pt x="130" y="11"/>
                    <a:pt x="128" y="6"/>
                  </a:cubicBezTo>
                  <a:cubicBezTo>
                    <a:pt x="121" y="10"/>
                    <a:pt x="116" y="1"/>
                    <a:pt x="111" y="3"/>
                  </a:cubicBezTo>
                  <a:cubicBezTo>
                    <a:pt x="110" y="8"/>
                    <a:pt x="114" y="3"/>
                    <a:pt x="114" y="8"/>
                  </a:cubicBezTo>
                  <a:cubicBezTo>
                    <a:pt x="112" y="10"/>
                    <a:pt x="107" y="8"/>
                    <a:pt x="105" y="8"/>
                  </a:cubicBezTo>
                  <a:cubicBezTo>
                    <a:pt x="102" y="13"/>
                    <a:pt x="93" y="18"/>
                    <a:pt x="97" y="25"/>
                  </a:cubicBezTo>
                  <a:cubicBezTo>
                    <a:pt x="96" y="24"/>
                    <a:pt x="91" y="22"/>
                    <a:pt x="89" y="24"/>
                  </a:cubicBezTo>
                  <a:cubicBezTo>
                    <a:pt x="88" y="20"/>
                    <a:pt x="85" y="18"/>
                    <a:pt x="81" y="17"/>
                  </a:cubicBezTo>
                  <a:cubicBezTo>
                    <a:pt x="79" y="19"/>
                    <a:pt x="76" y="21"/>
                    <a:pt x="71" y="23"/>
                  </a:cubicBezTo>
                  <a:cubicBezTo>
                    <a:pt x="73" y="29"/>
                    <a:pt x="64" y="25"/>
                    <a:pt x="66" y="32"/>
                  </a:cubicBezTo>
                  <a:cubicBezTo>
                    <a:pt x="65" y="32"/>
                    <a:pt x="63" y="32"/>
                    <a:pt x="62" y="32"/>
                  </a:cubicBezTo>
                  <a:cubicBezTo>
                    <a:pt x="60" y="34"/>
                    <a:pt x="63" y="37"/>
                    <a:pt x="60" y="37"/>
                  </a:cubicBezTo>
                  <a:cubicBezTo>
                    <a:pt x="60" y="35"/>
                    <a:pt x="60" y="33"/>
                    <a:pt x="57" y="33"/>
                  </a:cubicBezTo>
                  <a:cubicBezTo>
                    <a:pt x="56" y="37"/>
                    <a:pt x="51" y="39"/>
                    <a:pt x="54" y="44"/>
                  </a:cubicBezTo>
                  <a:cubicBezTo>
                    <a:pt x="47" y="47"/>
                    <a:pt x="45" y="58"/>
                    <a:pt x="35" y="55"/>
                  </a:cubicBezTo>
                  <a:cubicBezTo>
                    <a:pt x="27" y="60"/>
                    <a:pt x="13" y="61"/>
                    <a:pt x="8" y="69"/>
                  </a:cubicBezTo>
                  <a:cubicBezTo>
                    <a:pt x="7" y="68"/>
                    <a:pt x="6" y="68"/>
                    <a:pt x="5" y="68"/>
                  </a:cubicBezTo>
                  <a:cubicBezTo>
                    <a:pt x="3" y="77"/>
                    <a:pt x="0" y="87"/>
                    <a:pt x="7" y="94"/>
                  </a:cubicBezTo>
                  <a:cubicBezTo>
                    <a:pt x="4" y="93"/>
                    <a:pt x="4" y="90"/>
                    <a:pt x="2" y="88"/>
                  </a:cubicBezTo>
                  <a:cubicBezTo>
                    <a:pt x="3" y="93"/>
                    <a:pt x="0" y="92"/>
                    <a:pt x="0" y="96"/>
                  </a:cubicBezTo>
                  <a:cubicBezTo>
                    <a:pt x="8" y="108"/>
                    <a:pt x="15" y="125"/>
                    <a:pt x="15" y="144"/>
                  </a:cubicBezTo>
                  <a:cubicBezTo>
                    <a:pt x="13" y="145"/>
                    <a:pt x="14" y="144"/>
                    <a:pt x="12" y="144"/>
                  </a:cubicBezTo>
                  <a:cubicBezTo>
                    <a:pt x="12" y="146"/>
                    <a:pt x="12" y="149"/>
                    <a:pt x="12" y="151"/>
                  </a:cubicBezTo>
                  <a:cubicBezTo>
                    <a:pt x="18" y="153"/>
                    <a:pt x="21" y="158"/>
                    <a:pt x="31" y="156"/>
                  </a:cubicBezTo>
                  <a:cubicBezTo>
                    <a:pt x="37" y="147"/>
                    <a:pt x="51" y="149"/>
                    <a:pt x="63" y="148"/>
                  </a:cubicBezTo>
                  <a:cubicBezTo>
                    <a:pt x="71" y="135"/>
                    <a:pt x="89" y="134"/>
                    <a:pt x="108" y="132"/>
                  </a:cubicBezTo>
                  <a:cubicBezTo>
                    <a:pt x="112" y="136"/>
                    <a:pt x="117" y="135"/>
                    <a:pt x="123" y="137"/>
                  </a:cubicBezTo>
                  <a:cubicBezTo>
                    <a:pt x="122" y="140"/>
                    <a:pt x="122" y="140"/>
                    <a:pt x="123" y="143"/>
                  </a:cubicBezTo>
                  <a:cubicBezTo>
                    <a:pt x="131" y="143"/>
                    <a:pt x="128" y="154"/>
                    <a:pt x="134" y="157"/>
                  </a:cubicBezTo>
                  <a:cubicBezTo>
                    <a:pt x="135" y="150"/>
                    <a:pt x="143" y="145"/>
                    <a:pt x="146" y="142"/>
                  </a:cubicBezTo>
                  <a:cubicBezTo>
                    <a:pt x="144" y="145"/>
                    <a:pt x="142" y="148"/>
                    <a:pt x="143" y="154"/>
                  </a:cubicBezTo>
                  <a:cubicBezTo>
                    <a:pt x="142" y="154"/>
                    <a:pt x="141" y="154"/>
                    <a:pt x="139" y="154"/>
                  </a:cubicBezTo>
                  <a:cubicBezTo>
                    <a:pt x="140" y="155"/>
                    <a:pt x="139" y="157"/>
                    <a:pt x="139" y="158"/>
                  </a:cubicBezTo>
                  <a:cubicBezTo>
                    <a:pt x="140" y="159"/>
                    <a:pt x="142" y="157"/>
                    <a:pt x="145" y="158"/>
                  </a:cubicBezTo>
                  <a:cubicBezTo>
                    <a:pt x="145" y="155"/>
                    <a:pt x="146" y="153"/>
                    <a:pt x="148" y="152"/>
                  </a:cubicBezTo>
                  <a:cubicBezTo>
                    <a:pt x="150" y="155"/>
                    <a:pt x="146" y="157"/>
                    <a:pt x="147" y="161"/>
                  </a:cubicBezTo>
                  <a:cubicBezTo>
                    <a:pt x="149" y="161"/>
                    <a:pt x="151" y="160"/>
                    <a:pt x="153" y="159"/>
                  </a:cubicBezTo>
                  <a:cubicBezTo>
                    <a:pt x="154" y="163"/>
                    <a:pt x="157" y="166"/>
                    <a:pt x="156" y="173"/>
                  </a:cubicBezTo>
                  <a:cubicBezTo>
                    <a:pt x="161" y="180"/>
                    <a:pt x="169" y="180"/>
                    <a:pt x="178" y="183"/>
                  </a:cubicBezTo>
                  <a:cubicBezTo>
                    <a:pt x="181" y="182"/>
                    <a:pt x="187" y="180"/>
                    <a:pt x="186" y="177"/>
                  </a:cubicBezTo>
                  <a:cubicBezTo>
                    <a:pt x="189" y="180"/>
                    <a:pt x="191" y="183"/>
                    <a:pt x="194" y="185"/>
                  </a:cubicBezTo>
                  <a:cubicBezTo>
                    <a:pt x="199" y="179"/>
                    <a:pt x="208" y="177"/>
                    <a:pt x="216" y="173"/>
                  </a:cubicBezTo>
                  <a:cubicBezTo>
                    <a:pt x="214" y="159"/>
                    <a:pt x="224" y="156"/>
                    <a:pt x="224" y="143"/>
                  </a:cubicBezTo>
                  <a:cubicBezTo>
                    <a:pt x="226" y="141"/>
                    <a:pt x="228" y="140"/>
                    <a:pt x="230" y="139"/>
                  </a:cubicBezTo>
                  <a:cubicBezTo>
                    <a:pt x="233" y="128"/>
                    <a:pt x="239" y="114"/>
                    <a:pt x="234" y="102"/>
                  </a:cubicBezTo>
                  <a:cubicBezTo>
                    <a:pt x="236" y="87"/>
                    <a:pt x="227" y="83"/>
                    <a:pt x="221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Freeform 183" descr="MAP">
              <a:extLst>
                <a:ext uri="{FF2B5EF4-FFF2-40B4-BE49-F238E27FC236}">
                  <a16:creationId xmlns:a16="http://schemas.microsoft.com/office/drawing/2014/main" id="{F7762ED8-2164-D3EA-4279-2A8273378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0229" y="4838620"/>
              <a:ext cx="228385" cy="386760"/>
            </a:xfrm>
            <a:custGeom>
              <a:avLst/>
              <a:gdLst>
                <a:gd name="T0" fmla="*/ 37 w 48"/>
                <a:gd name="T1" fmla="*/ 0 h 84"/>
                <a:gd name="T2" fmla="*/ 33 w 48"/>
                <a:gd name="T3" fmla="*/ 10 h 84"/>
                <a:gd name="T4" fmla="*/ 31 w 48"/>
                <a:gd name="T5" fmla="*/ 8 h 84"/>
                <a:gd name="T6" fmla="*/ 30 w 48"/>
                <a:gd name="T7" fmla="*/ 16 h 84"/>
                <a:gd name="T8" fmla="*/ 11 w 48"/>
                <a:gd name="T9" fmla="*/ 24 h 84"/>
                <a:gd name="T10" fmla="*/ 8 w 48"/>
                <a:gd name="T11" fmla="*/ 33 h 84"/>
                <a:gd name="T12" fmla="*/ 7 w 48"/>
                <a:gd name="T13" fmla="*/ 69 h 84"/>
                <a:gd name="T14" fmla="*/ 6 w 48"/>
                <a:gd name="T15" fmla="*/ 74 h 84"/>
                <a:gd name="T16" fmla="*/ 9 w 48"/>
                <a:gd name="T17" fmla="*/ 80 h 84"/>
                <a:gd name="T18" fmla="*/ 17 w 48"/>
                <a:gd name="T19" fmla="*/ 84 h 84"/>
                <a:gd name="T20" fmla="*/ 26 w 48"/>
                <a:gd name="T21" fmla="*/ 80 h 84"/>
                <a:gd name="T22" fmla="*/ 43 w 48"/>
                <a:gd name="T23" fmla="*/ 25 h 84"/>
                <a:gd name="T24" fmla="*/ 41 w 48"/>
                <a:gd name="T25" fmla="*/ 20 h 84"/>
                <a:gd name="T26" fmla="*/ 45 w 48"/>
                <a:gd name="T27" fmla="*/ 24 h 84"/>
                <a:gd name="T28" fmla="*/ 37 w 48"/>
                <a:gd name="T2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84">
                  <a:moveTo>
                    <a:pt x="37" y="0"/>
                  </a:moveTo>
                  <a:cubicBezTo>
                    <a:pt x="37" y="3"/>
                    <a:pt x="37" y="8"/>
                    <a:pt x="33" y="10"/>
                  </a:cubicBezTo>
                  <a:cubicBezTo>
                    <a:pt x="33" y="9"/>
                    <a:pt x="33" y="8"/>
                    <a:pt x="31" y="8"/>
                  </a:cubicBezTo>
                  <a:cubicBezTo>
                    <a:pt x="32" y="12"/>
                    <a:pt x="28" y="12"/>
                    <a:pt x="30" y="16"/>
                  </a:cubicBezTo>
                  <a:cubicBezTo>
                    <a:pt x="24" y="18"/>
                    <a:pt x="20" y="23"/>
                    <a:pt x="11" y="24"/>
                  </a:cubicBezTo>
                  <a:cubicBezTo>
                    <a:pt x="12" y="29"/>
                    <a:pt x="8" y="30"/>
                    <a:pt x="8" y="33"/>
                  </a:cubicBezTo>
                  <a:cubicBezTo>
                    <a:pt x="18" y="46"/>
                    <a:pt x="0" y="56"/>
                    <a:pt x="7" y="69"/>
                  </a:cubicBezTo>
                  <a:cubicBezTo>
                    <a:pt x="7" y="71"/>
                    <a:pt x="5" y="71"/>
                    <a:pt x="6" y="74"/>
                  </a:cubicBezTo>
                  <a:cubicBezTo>
                    <a:pt x="8" y="75"/>
                    <a:pt x="8" y="78"/>
                    <a:pt x="9" y="80"/>
                  </a:cubicBezTo>
                  <a:cubicBezTo>
                    <a:pt x="12" y="81"/>
                    <a:pt x="14" y="83"/>
                    <a:pt x="17" y="84"/>
                  </a:cubicBezTo>
                  <a:cubicBezTo>
                    <a:pt x="19" y="82"/>
                    <a:pt x="21" y="80"/>
                    <a:pt x="26" y="80"/>
                  </a:cubicBezTo>
                  <a:cubicBezTo>
                    <a:pt x="33" y="64"/>
                    <a:pt x="37" y="43"/>
                    <a:pt x="43" y="25"/>
                  </a:cubicBezTo>
                  <a:cubicBezTo>
                    <a:pt x="42" y="23"/>
                    <a:pt x="41" y="23"/>
                    <a:pt x="41" y="20"/>
                  </a:cubicBezTo>
                  <a:cubicBezTo>
                    <a:pt x="43" y="21"/>
                    <a:pt x="43" y="23"/>
                    <a:pt x="45" y="24"/>
                  </a:cubicBezTo>
                  <a:cubicBezTo>
                    <a:pt x="48" y="18"/>
                    <a:pt x="45" y="3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reeform 184" descr="MAP">
              <a:extLst>
                <a:ext uri="{FF2B5EF4-FFF2-40B4-BE49-F238E27FC236}">
                  <a16:creationId xmlns:a16="http://schemas.microsoft.com/office/drawing/2014/main" id="{5AFB2D94-92BB-1A7D-2B66-04D117EEF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9811" y="5489081"/>
              <a:ext cx="177857" cy="253934"/>
            </a:xfrm>
            <a:custGeom>
              <a:avLst/>
              <a:gdLst>
                <a:gd name="T0" fmla="*/ 28 w 37"/>
                <a:gd name="T1" fmla="*/ 28 h 55"/>
                <a:gd name="T2" fmla="*/ 20 w 37"/>
                <a:gd name="T3" fmla="*/ 19 h 55"/>
                <a:gd name="T4" fmla="*/ 15 w 37"/>
                <a:gd name="T5" fmla="*/ 19 h 55"/>
                <a:gd name="T6" fmla="*/ 13 w 37"/>
                <a:gd name="T7" fmla="*/ 9 h 55"/>
                <a:gd name="T8" fmla="*/ 4 w 37"/>
                <a:gd name="T9" fmla="*/ 1 h 55"/>
                <a:gd name="T10" fmla="*/ 0 w 37"/>
                <a:gd name="T11" fmla="*/ 2 h 55"/>
                <a:gd name="T12" fmla="*/ 8 w 37"/>
                <a:gd name="T13" fmla="*/ 38 h 55"/>
                <a:gd name="T14" fmla="*/ 17 w 37"/>
                <a:gd name="T15" fmla="*/ 46 h 55"/>
                <a:gd name="T16" fmla="*/ 16 w 37"/>
                <a:gd name="T17" fmla="*/ 55 h 55"/>
                <a:gd name="T18" fmla="*/ 27 w 37"/>
                <a:gd name="T19" fmla="*/ 37 h 55"/>
                <a:gd name="T20" fmla="*/ 36 w 37"/>
                <a:gd name="T21" fmla="*/ 25 h 55"/>
                <a:gd name="T22" fmla="*/ 28 w 37"/>
                <a:gd name="T23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5">
                  <a:moveTo>
                    <a:pt x="28" y="28"/>
                  </a:moveTo>
                  <a:cubicBezTo>
                    <a:pt x="24" y="26"/>
                    <a:pt x="21" y="23"/>
                    <a:pt x="20" y="19"/>
                  </a:cubicBezTo>
                  <a:cubicBezTo>
                    <a:pt x="16" y="18"/>
                    <a:pt x="18" y="21"/>
                    <a:pt x="15" y="19"/>
                  </a:cubicBezTo>
                  <a:cubicBezTo>
                    <a:pt x="15" y="16"/>
                    <a:pt x="13" y="14"/>
                    <a:pt x="13" y="9"/>
                  </a:cubicBezTo>
                  <a:cubicBezTo>
                    <a:pt x="11" y="5"/>
                    <a:pt x="4" y="7"/>
                    <a:pt x="4" y="1"/>
                  </a:cubicBezTo>
                  <a:cubicBezTo>
                    <a:pt x="3" y="2"/>
                    <a:pt x="0" y="0"/>
                    <a:pt x="0" y="2"/>
                  </a:cubicBezTo>
                  <a:cubicBezTo>
                    <a:pt x="6" y="11"/>
                    <a:pt x="21" y="27"/>
                    <a:pt x="8" y="38"/>
                  </a:cubicBezTo>
                  <a:cubicBezTo>
                    <a:pt x="9" y="42"/>
                    <a:pt x="16" y="40"/>
                    <a:pt x="17" y="46"/>
                  </a:cubicBezTo>
                  <a:cubicBezTo>
                    <a:pt x="14" y="49"/>
                    <a:pt x="13" y="52"/>
                    <a:pt x="16" y="55"/>
                  </a:cubicBezTo>
                  <a:cubicBezTo>
                    <a:pt x="23" y="52"/>
                    <a:pt x="27" y="46"/>
                    <a:pt x="27" y="37"/>
                  </a:cubicBezTo>
                  <a:cubicBezTo>
                    <a:pt x="33" y="36"/>
                    <a:pt x="37" y="30"/>
                    <a:pt x="36" y="25"/>
                  </a:cubicBezTo>
                  <a:cubicBezTo>
                    <a:pt x="31" y="24"/>
                    <a:pt x="31" y="27"/>
                    <a:pt x="28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Freeform 185" descr="MAP">
              <a:extLst>
                <a:ext uri="{FF2B5EF4-FFF2-40B4-BE49-F238E27FC236}">
                  <a16:creationId xmlns:a16="http://schemas.microsoft.com/office/drawing/2014/main" id="{DDFE98DB-9225-8E7A-D78E-A0F81286E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5728" y="5705903"/>
              <a:ext cx="125308" cy="111341"/>
            </a:xfrm>
            <a:custGeom>
              <a:avLst/>
              <a:gdLst>
                <a:gd name="T0" fmla="*/ 0 w 26"/>
                <a:gd name="T1" fmla="*/ 0 h 24"/>
                <a:gd name="T2" fmla="*/ 13 w 26"/>
                <a:gd name="T3" fmla="*/ 24 h 24"/>
                <a:gd name="T4" fmla="*/ 21 w 26"/>
                <a:gd name="T5" fmla="*/ 1 h 24"/>
                <a:gd name="T6" fmla="*/ 0 w 26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4">
                  <a:moveTo>
                    <a:pt x="0" y="0"/>
                  </a:moveTo>
                  <a:cubicBezTo>
                    <a:pt x="3" y="11"/>
                    <a:pt x="2" y="21"/>
                    <a:pt x="13" y="24"/>
                  </a:cubicBezTo>
                  <a:cubicBezTo>
                    <a:pt x="18" y="19"/>
                    <a:pt x="26" y="11"/>
                    <a:pt x="21" y="1"/>
                  </a:cubicBezTo>
                  <a:cubicBezTo>
                    <a:pt x="14" y="5"/>
                    <a:pt x="7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reeform 186" descr="MAP">
              <a:extLst>
                <a:ext uri="{FF2B5EF4-FFF2-40B4-BE49-F238E27FC236}">
                  <a16:creationId xmlns:a16="http://schemas.microsoft.com/office/drawing/2014/main" id="{9E6EB8CE-2A6D-9EC2-D131-12FEF3A1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2060" y="5705903"/>
              <a:ext cx="234448" cy="226586"/>
            </a:xfrm>
            <a:custGeom>
              <a:avLst/>
              <a:gdLst>
                <a:gd name="T0" fmla="*/ 39 w 49"/>
                <a:gd name="T1" fmla="*/ 5 h 49"/>
                <a:gd name="T2" fmla="*/ 34 w 49"/>
                <a:gd name="T3" fmla="*/ 0 h 49"/>
                <a:gd name="T4" fmla="*/ 29 w 49"/>
                <a:gd name="T5" fmla="*/ 10 h 49"/>
                <a:gd name="T6" fmla="*/ 0 w 49"/>
                <a:gd name="T7" fmla="*/ 45 h 49"/>
                <a:gd name="T8" fmla="*/ 17 w 49"/>
                <a:gd name="T9" fmla="*/ 49 h 49"/>
                <a:gd name="T10" fmla="*/ 39 w 49"/>
                <a:gd name="T11" fmla="*/ 26 h 49"/>
                <a:gd name="T12" fmla="*/ 36 w 49"/>
                <a:gd name="T13" fmla="*/ 21 h 49"/>
                <a:gd name="T14" fmla="*/ 44 w 49"/>
                <a:gd name="T15" fmla="*/ 4 h 49"/>
                <a:gd name="T16" fmla="*/ 39 w 49"/>
                <a:gd name="T17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39" y="5"/>
                  </a:moveTo>
                  <a:cubicBezTo>
                    <a:pt x="39" y="3"/>
                    <a:pt x="38" y="0"/>
                    <a:pt x="34" y="0"/>
                  </a:cubicBezTo>
                  <a:cubicBezTo>
                    <a:pt x="32" y="4"/>
                    <a:pt x="33" y="9"/>
                    <a:pt x="29" y="10"/>
                  </a:cubicBezTo>
                  <a:cubicBezTo>
                    <a:pt x="25" y="26"/>
                    <a:pt x="1" y="27"/>
                    <a:pt x="0" y="45"/>
                  </a:cubicBezTo>
                  <a:cubicBezTo>
                    <a:pt x="7" y="45"/>
                    <a:pt x="10" y="48"/>
                    <a:pt x="17" y="49"/>
                  </a:cubicBezTo>
                  <a:cubicBezTo>
                    <a:pt x="29" y="47"/>
                    <a:pt x="24" y="23"/>
                    <a:pt x="39" y="26"/>
                  </a:cubicBezTo>
                  <a:cubicBezTo>
                    <a:pt x="39" y="23"/>
                    <a:pt x="36" y="24"/>
                    <a:pt x="36" y="21"/>
                  </a:cubicBezTo>
                  <a:cubicBezTo>
                    <a:pt x="42" y="18"/>
                    <a:pt x="49" y="10"/>
                    <a:pt x="44" y="4"/>
                  </a:cubicBezTo>
                  <a:cubicBezTo>
                    <a:pt x="41" y="3"/>
                    <a:pt x="42" y="6"/>
                    <a:pt x="39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Freeform 187" descr="MAP">
              <a:extLst>
                <a:ext uri="{FF2B5EF4-FFF2-40B4-BE49-F238E27FC236}">
                  <a16:creationId xmlns:a16="http://schemas.microsoft.com/office/drawing/2014/main" id="{1277E5E8-5CC0-119F-7627-DD8CBF630D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1163" y="1658585"/>
              <a:ext cx="3728931" cy="4623551"/>
            </a:xfrm>
            <a:custGeom>
              <a:avLst/>
              <a:gdLst>
                <a:gd name="T0" fmla="*/ 677 w 781"/>
                <a:gd name="T1" fmla="*/ 624 h 1002"/>
                <a:gd name="T2" fmla="*/ 628 w 781"/>
                <a:gd name="T3" fmla="*/ 562 h 1002"/>
                <a:gd name="T4" fmla="*/ 562 w 781"/>
                <a:gd name="T5" fmla="*/ 551 h 1002"/>
                <a:gd name="T6" fmla="*/ 495 w 781"/>
                <a:gd name="T7" fmla="*/ 529 h 1002"/>
                <a:gd name="T8" fmla="*/ 415 w 781"/>
                <a:gd name="T9" fmla="*/ 464 h 1002"/>
                <a:gd name="T10" fmla="*/ 496 w 781"/>
                <a:gd name="T11" fmla="*/ 443 h 1002"/>
                <a:gd name="T12" fmla="*/ 538 w 781"/>
                <a:gd name="T13" fmla="*/ 386 h 1002"/>
                <a:gd name="T14" fmla="*/ 593 w 781"/>
                <a:gd name="T15" fmla="*/ 328 h 1002"/>
                <a:gd name="T16" fmla="*/ 621 w 781"/>
                <a:gd name="T17" fmla="*/ 318 h 1002"/>
                <a:gd name="T18" fmla="*/ 593 w 781"/>
                <a:gd name="T19" fmla="*/ 280 h 1002"/>
                <a:gd name="T20" fmla="*/ 652 w 781"/>
                <a:gd name="T21" fmla="*/ 309 h 1002"/>
                <a:gd name="T22" fmla="*/ 670 w 781"/>
                <a:gd name="T23" fmla="*/ 293 h 1002"/>
                <a:gd name="T24" fmla="*/ 651 w 781"/>
                <a:gd name="T25" fmla="*/ 267 h 1002"/>
                <a:gd name="T26" fmla="*/ 619 w 781"/>
                <a:gd name="T27" fmla="*/ 219 h 1002"/>
                <a:gd name="T28" fmla="*/ 590 w 781"/>
                <a:gd name="T29" fmla="*/ 192 h 1002"/>
                <a:gd name="T30" fmla="*/ 524 w 781"/>
                <a:gd name="T31" fmla="*/ 157 h 1002"/>
                <a:gd name="T32" fmla="*/ 515 w 781"/>
                <a:gd name="T33" fmla="*/ 236 h 1002"/>
                <a:gd name="T34" fmla="*/ 437 w 781"/>
                <a:gd name="T35" fmla="*/ 193 h 1002"/>
                <a:gd name="T36" fmla="*/ 441 w 781"/>
                <a:gd name="T37" fmla="*/ 133 h 1002"/>
                <a:gd name="T38" fmla="*/ 476 w 781"/>
                <a:gd name="T39" fmla="*/ 95 h 1002"/>
                <a:gd name="T40" fmla="*/ 501 w 781"/>
                <a:gd name="T41" fmla="*/ 61 h 1002"/>
                <a:gd name="T42" fmla="*/ 471 w 781"/>
                <a:gd name="T43" fmla="*/ 85 h 1002"/>
                <a:gd name="T44" fmla="*/ 447 w 781"/>
                <a:gd name="T45" fmla="*/ 38 h 1002"/>
                <a:gd name="T46" fmla="*/ 432 w 781"/>
                <a:gd name="T47" fmla="*/ 50 h 1002"/>
                <a:gd name="T48" fmla="*/ 421 w 781"/>
                <a:gd name="T49" fmla="*/ 71 h 1002"/>
                <a:gd name="T50" fmla="*/ 364 w 781"/>
                <a:gd name="T51" fmla="*/ 66 h 1002"/>
                <a:gd name="T52" fmla="*/ 301 w 781"/>
                <a:gd name="T53" fmla="*/ 57 h 1002"/>
                <a:gd name="T54" fmla="*/ 235 w 781"/>
                <a:gd name="T55" fmla="*/ 38 h 1002"/>
                <a:gd name="T56" fmla="*/ 187 w 781"/>
                <a:gd name="T57" fmla="*/ 50 h 1002"/>
                <a:gd name="T58" fmla="*/ 112 w 781"/>
                <a:gd name="T59" fmla="*/ 30 h 1002"/>
                <a:gd name="T60" fmla="*/ 48 w 781"/>
                <a:gd name="T61" fmla="*/ 32 h 1002"/>
                <a:gd name="T62" fmla="*/ 28 w 781"/>
                <a:gd name="T63" fmla="*/ 94 h 1002"/>
                <a:gd name="T64" fmla="*/ 40 w 781"/>
                <a:gd name="T65" fmla="*/ 122 h 1002"/>
                <a:gd name="T66" fmla="*/ 18 w 781"/>
                <a:gd name="T67" fmla="*/ 175 h 1002"/>
                <a:gd name="T68" fmla="*/ 65 w 781"/>
                <a:gd name="T69" fmla="*/ 196 h 1002"/>
                <a:gd name="T70" fmla="*/ 48 w 781"/>
                <a:gd name="T71" fmla="*/ 230 h 1002"/>
                <a:gd name="T72" fmla="*/ 107 w 781"/>
                <a:gd name="T73" fmla="*/ 168 h 1002"/>
                <a:gd name="T74" fmla="*/ 168 w 781"/>
                <a:gd name="T75" fmla="*/ 183 h 1002"/>
                <a:gd name="T76" fmla="*/ 227 w 781"/>
                <a:gd name="T77" fmla="*/ 250 h 1002"/>
                <a:gd name="T78" fmla="*/ 252 w 781"/>
                <a:gd name="T79" fmla="*/ 296 h 1002"/>
                <a:gd name="T80" fmla="*/ 309 w 781"/>
                <a:gd name="T81" fmla="*/ 449 h 1002"/>
                <a:gd name="T82" fmla="*/ 343 w 781"/>
                <a:gd name="T83" fmla="*/ 460 h 1002"/>
                <a:gd name="T84" fmla="*/ 454 w 781"/>
                <a:gd name="T85" fmla="*/ 537 h 1002"/>
                <a:gd name="T86" fmla="*/ 512 w 781"/>
                <a:gd name="T87" fmla="*/ 569 h 1002"/>
                <a:gd name="T88" fmla="*/ 507 w 781"/>
                <a:gd name="T89" fmla="*/ 633 h 1002"/>
                <a:gd name="T90" fmla="*/ 569 w 781"/>
                <a:gd name="T91" fmla="*/ 754 h 1002"/>
                <a:gd name="T92" fmla="*/ 549 w 781"/>
                <a:gd name="T93" fmla="*/ 886 h 1002"/>
                <a:gd name="T94" fmla="*/ 539 w 781"/>
                <a:gd name="T95" fmla="*/ 924 h 1002"/>
                <a:gd name="T96" fmla="*/ 554 w 781"/>
                <a:gd name="T97" fmla="*/ 985 h 1002"/>
                <a:gd name="T98" fmla="*/ 567 w 781"/>
                <a:gd name="T99" fmla="*/ 996 h 1002"/>
                <a:gd name="T100" fmla="*/ 598 w 781"/>
                <a:gd name="T101" fmla="*/ 911 h 1002"/>
                <a:gd name="T102" fmla="*/ 650 w 781"/>
                <a:gd name="T103" fmla="*/ 848 h 1002"/>
                <a:gd name="T104" fmla="*/ 698 w 781"/>
                <a:gd name="T105" fmla="*/ 771 h 1002"/>
                <a:gd name="T106" fmla="*/ 762 w 781"/>
                <a:gd name="T107" fmla="*/ 683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1" h="1002">
                  <a:moveTo>
                    <a:pt x="745" y="633"/>
                  </a:moveTo>
                  <a:cubicBezTo>
                    <a:pt x="739" y="632"/>
                    <a:pt x="733" y="635"/>
                    <a:pt x="727" y="631"/>
                  </a:cubicBezTo>
                  <a:cubicBezTo>
                    <a:pt x="725" y="631"/>
                    <a:pt x="724" y="633"/>
                    <a:pt x="721" y="633"/>
                  </a:cubicBezTo>
                  <a:cubicBezTo>
                    <a:pt x="721" y="630"/>
                    <a:pt x="719" y="629"/>
                    <a:pt x="719" y="627"/>
                  </a:cubicBezTo>
                  <a:cubicBezTo>
                    <a:pt x="713" y="627"/>
                    <a:pt x="705" y="618"/>
                    <a:pt x="698" y="623"/>
                  </a:cubicBezTo>
                  <a:cubicBezTo>
                    <a:pt x="698" y="621"/>
                    <a:pt x="699" y="620"/>
                    <a:pt x="698" y="619"/>
                  </a:cubicBezTo>
                  <a:cubicBezTo>
                    <a:pt x="686" y="615"/>
                    <a:pt x="683" y="627"/>
                    <a:pt x="677" y="624"/>
                  </a:cubicBezTo>
                  <a:cubicBezTo>
                    <a:pt x="681" y="618"/>
                    <a:pt x="689" y="617"/>
                    <a:pt x="689" y="608"/>
                  </a:cubicBezTo>
                  <a:cubicBezTo>
                    <a:pt x="683" y="606"/>
                    <a:pt x="684" y="597"/>
                    <a:pt x="681" y="592"/>
                  </a:cubicBezTo>
                  <a:cubicBezTo>
                    <a:pt x="679" y="590"/>
                    <a:pt x="678" y="593"/>
                    <a:pt x="677" y="591"/>
                  </a:cubicBezTo>
                  <a:cubicBezTo>
                    <a:pt x="672" y="583"/>
                    <a:pt x="658" y="582"/>
                    <a:pt x="646" y="582"/>
                  </a:cubicBezTo>
                  <a:cubicBezTo>
                    <a:pt x="646" y="579"/>
                    <a:pt x="642" y="578"/>
                    <a:pt x="639" y="577"/>
                  </a:cubicBezTo>
                  <a:cubicBezTo>
                    <a:pt x="637" y="570"/>
                    <a:pt x="631" y="567"/>
                    <a:pt x="624" y="566"/>
                  </a:cubicBezTo>
                  <a:cubicBezTo>
                    <a:pt x="624" y="563"/>
                    <a:pt x="628" y="564"/>
                    <a:pt x="628" y="562"/>
                  </a:cubicBezTo>
                  <a:cubicBezTo>
                    <a:pt x="623" y="561"/>
                    <a:pt x="620" y="559"/>
                    <a:pt x="617" y="557"/>
                  </a:cubicBezTo>
                  <a:cubicBezTo>
                    <a:pt x="618" y="557"/>
                    <a:pt x="619" y="556"/>
                    <a:pt x="618" y="554"/>
                  </a:cubicBezTo>
                  <a:cubicBezTo>
                    <a:pt x="611" y="551"/>
                    <a:pt x="605" y="556"/>
                    <a:pt x="599" y="558"/>
                  </a:cubicBezTo>
                  <a:cubicBezTo>
                    <a:pt x="595" y="555"/>
                    <a:pt x="590" y="554"/>
                    <a:pt x="583" y="555"/>
                  </a:cubicBezTo>
                  <a:cubicBezTo>
                    <a:pt x="582" y="549"/>
                    <a:pt x="574" y="550"/>
                    <a:pt x="571" y="545"/>
                  </a:cubicBezTo>
                  <a:cubicBezTo>
                    <a:pt x="567" y="546"/>
                    <a:pt x="570" y="549"/>
                    <a:pt x="568" y="550"/>
                  </a:cubicBezTo>
                  <a:cubicBezTo>
                    <a:pt x="567" y="551"/>
                    <a:pt x="563" y="553"/>
                    <a:pt x="562" y="551"/>
                  </a:cubicBezTo>
                  <a:cubicBezTo>
                    <a:pt x="562" y="548"/>
                    <a:pt x="567" y="550"/>
                    <a:pt x="567" y="546"/>
                  </a:cubicBezTo>
                  <a:cubicBezTo>
                    <a:pt x="565" y="545"/>
                    <a:pt x="564" y="544"/>
                    <a:pt x="561" y="544"/>
                  </a:cubicBezTo>
                  <a:cubicBezTo>
                    <a:pt x="556" y="554"/>
                    <a:pt x="537" y="546"/>
                    <a:pt x="538" y="562"/>
                  </a:cubicBezTo>
                  <a:cubicBezTo>
                    <a:pt x="534" y="562"/>
                    <a:pt x="533" y="566"/>
                    <a:pt x="530" y="567"/>
                  </a:cubicBezTo>
                  <a:cubicBezTo>
                    <a:pt x="524" y="556"/>
                    <a:pt x="510" y="566"/>
                    <a:pt x="501" y="565"/>
                  </a:cubicBezTo>
                  <a:cubicBezTo>
                    <a:pt x="500" y="559"/>
                    <a:pt x="493" y="558"/>
                    <a:pt x="492" y="551"/>
                  </a:cubicBezTo>
                  <a:cubicBezTo>
                    <a:pt x="490" y="544"/>
                    <a:pt x="495" y="537"/>
                    <a:pt x="495" y="529"/>
                  </a:cubicBezTo>
                  <a:cubicBezTo>
                    <a:pt x="492" y="528"/>
                    <a:pt x="489" y="527"/>
                    <a:pt x="489" y="524"/>
                  </a:cubicBezTo>
                  <a:cubicBezTo>
                    <a:pt x="479" y="522"/>
                    <a:pt x="470" y="526"/>
                    <a:pt x="463" y="522"/>
                  </a:cubicBezTo>
                  <a:cubicBezTo>
                    <a:pt x="469" y="514"/>
                    <a:pt x="469" y="501"/>
                    <a:pt x="475" y="491"/>
                  </a:cubicBezTo>
                  <a:cubicBezTo>
                    <a:pt x="467" y="486"/>
                    <a:pt x="447" y="489"/>
                    <a:pt x="449" y="503"/>
                  </a:cubicBezTo>
                  <a:cubicBezTo>
                    <a:pt x="445" y="507"/>
                    <a:pt x="436" y="506"/>
                    <a:pt x="431" y="509"/>
                  </a:cubicBezTo>
                  <a:cubicBezTo>
                    <a:pt x="428" y="507"/>
                    <a:pt x="427" y="505"/>
                    <a:pt x="422" y="506"/>
                  </a:cubicBezTo>
                  <a:cubicBezTo>
                    <a:pt x="414" y="497"/>
                    <a:pt x="406" y="478"/>
                    <a:pt x="415" y="464"/>
                  </a:cubicBezTo>
                  <a:cubicBezTo>
                    <a:pt x="411" y="459"/>
                    <a:pt x="413" y="451"/>
                    <a:pt x="415" y="449"/>
                  </a:cubicBezTo>
                  <a:cubicBezTo>
                    <a:pt x="425" y="444"/>
                    <a:pt x="431" y="435"/>
                    <a:pt x="447" y="439"/>
                  </a:cubicBezTo>
                  <a:cubicBezTo>
                    <a:pt x="451" y="445"/>
                    <a:pt x="455" y="441"/>
                    <a:pt x="463" y="442"/>
                  </a:cubicBezTo>
                  <a:cubicBezTo>
                    <a:pt x="460" y="438"/>
                    <a:pt x="460" y="437"/>
                    <a:pt x="460" y="434"/>
                  </a:cubicBezTo>
                  <a:cubicBezTo>
                    <a:pt x="467" y="436"/>
                    <a:pt x="479" y="430"/>
                    <a:pt x="482" y="439"/>
                  </a:cubicBezTo>
                  <a:cubicBezTo>
                    <a:pt x="486" y="439"/>
                    <a:pt x="487" y="436"/>
                    <a:pt x="490" y="436"/>
                  </a:cubicBezTo>
                  <a:cubicBezTo>
                    <a:pt x="493" y="437"/>
                    <a:pt x="494" y="441"/>
                    <a:pt x="496" y="443"/>
                  </a:cubicBezTo>
                  <a:cubicBezTo>
                    <a:pt x="494" y="456"/>
                    <a:pt x="503" y="459"/>
                    <a:pt x="506" y="469"/>
                  </a:cubicBezTo>
                  <a:cubicBezTo>
                    <a:pt x="509" y="468"/>
                    <a:pt x="509" y="468"/>
                    <a:pt x="511" y="469"/>
                  </a:cubicBezTo>
                  <a:cubicBezTo>
                    <a:pt x="523" y="453"/>
                    <a:pt x="497" y="434"/>
                    <a:pt x="511" y="419"/>
                  </a:cubicBezTo>
                  <a:cubicBezTo>
                    <a:pt x="517" y="418"/>
                    <a:pt x="518" y="413"/>
                    <a:pt x="522" y="410"/>
                  </a:cubicBezTo>
                  <a:cubicBezTo>
                    <a:pt x="528" y="410"/>
                    <a:pt x="528" y="403"/>
                    <a:pt x="534" y="403"/>
                  </a:cubicBezTo>
                  <a:cubicBezTo>
                    <a:pt x="536" y="400"/>
                    <a:pt x="539" y="398"/>
                    <a:pt x="540" y="394"/>
                  </a:cubicBezTo>
                  <a:cubicBezTo>
                    <a:pt x="540" y="391"/>
                    <a:pt x="538" y="389"/>
                    <a:pt x="538" y="386"/>
                  </a:cubicBezTo>
                  <a:cubicBezTo>
                    <a:pt x="541" y="378"/>
                    <a:pt x="551" y="368"/>
                    <a:pt x="548" y="359"/>
                  </a:cubicBezTo>
                  <a:cubicBezTo>
                    <a:pt x="555" y="355"/>
                    <a:pt x="565" y="355"/>
                    <a:pt x="573" y="352"/>
                  </a:cubicBezTo>
                  <a:cubicBezTo>
                    <a:pt x="575" y="346"/>
                    <a:pt x="569" y="348"/>
                    <a:pt x="567" y="345"/>
                  </a:cubicBezTo>
                  <a:cubicBezTo>
                    <a:pt x="569" y="345"/>
                    <a:pt x="570" y="344"/>
                    <a:pt x="571" y="342"/>
                  </a:cubicBezTo>
                  <a:cubicBezTo>
                    <a:pt x="570" y="342"/>
                    <a:pt x="568" y="343"/>
                    <a:pt x="568" y="342"/>
                  </a:cubicBezTo>
                  <a:cubicBezTo>
                    <a:pt x="576" y="331"/>
                    <a:pt x="586" y="328"/>
                    <a:pt x="600" y="322"/>
                  </a:cubicBezTo>
                  <a:cubicBezTo>
                    <a:pt x="598" y="324"/>
                    <a:pt x="595" y="325"/>
                    <a:pt x="593" y="328"/>
                  </a:cubicBezTo>
                  <a:cubicBezTo>
                    <a:pt x="593" y="331"/>
                    <a:pt x="592" y="336"/>
                    <a:pt x="595" y="338"/>
                  </a:cubicBezTo>
                  <a:cubicBezTo>
                    <a:pt x="597" y="337"/>
                    <a:pt x="600" y="337"/>
                    <a:pt x="603" y="336"/>
                  </a:cubicBezTo>
                  <a:cubicBezTo>
                    <a:pt x="606" y="327"/>
                    <a:pt x="616" y="327"/>
                    <a:pt x="626" y="324"/>
                  </a:cubicBezTo>
                  <a:cubicBezTo>
                    <a:pt x="626" y="322"/>
                    <a:pt x="625" y="322"/>
                    <a:pt x="625" y="320"/>
                  </a:cubicBezTo>
                  <a:cubicBezTo>
                    <a:pt x="629" y="320"/>
                    <a:pt x="631" y="318"/>
                    <a:pt x="632" y="315"/>
                  </a:cubicBezTo>
                  <a:cubicBezTo>
                    <a:pt x="627" y="314"/>
                    <a:pt x="631" y="307"/>
                    <a:pt x="626" y="305"/>
                  </a:cubicBezTo>
                  <a:cubicBezTo>
                    <a:pt x="623" y="309"/>
                    <a:pt x="620" y="311"/>
                    <a:pt x="621" y="318"/>
                  </a:cubicBezTo>
                  <a:cubicBezTo>
                    <a:pt x="618" y="314"/>
                    <a:pt x="615" y="318"/>
                    <a:pt x="609" y="316"/>
                  </a:cubicBezTo>
                  <a:cubicBezTo>
                    <a:pt x="609" y="315"/>
                    <a:pt x="610" y="315"/>
                    <a:pt x="609" y="314"/>
                  </a:cubicBezTo>
                  <a:cubicBezTo>
                    <a:pt x="602" y="315"/>
                    <a:pt x="601" y="304"/>
                    <a:pt x="604" y="300"/>
                  </a:cubicBezTo>
                  <a:cubicBezTo>
                    <a:pt x="603" y="300"/>
                    <a:pt x="601" y="300"/>
                    <a:pt x="600" y="298"/>
                  </a:cubicBezTo>
                  <a:cubicBezTo>
                    <a:pt x="603" y="297"/>
                    <a:pt x="607" y="297"/>
                    <a:pt x="607" y="293"/>
                  </a:cubicBezTo>
                  <a:cubicBezTo>
                    <a:pt x="600" y="280"/>
                    <a:pt x="579" y="295"/>
                    <a:pt x="573" y="298"/>
                  </a:cubicBezTo>
                  <a:cubicBezTo>
                    <a:pt x="578" y="290"/>
                    <a:pt x="588" y="288"/>
                    <a:pt x="593" y="280"/>
                  </a:cubicBezTo>
                  <a:cubicBezTo>
                    <a:pt x="611" y="279"/>
                    <a:pt x="635" y="284"/>
                    <a:pt x="640" y="270"/>
                  </a:cubicBezTo>
                  <a:cubicBezTo>
                    <a:pt x="643" y="269"/>
                    <a:pt x="647" y="270"/>
                    <a:pt x="649" y="268"/>
                  </a:cubicBezTo>
                  <a:cubicBezTo>
                    <a:pt x="646" y="274"/>
                    <a:pt x="638" y="282"/>
                    <a:pt x="641" y="288"/>
                  </a:cubicBezTo>
                  <a:cubicBezTo>
                    <a:pt x="638" y="289"/>
                    <a:pt x="634" y="293"/>
                    <a:pt x="637" y="295"/>
                  </a:cubicBezTo>
                  <a:cubicBezTo>
                    <a:pt x="634" y="296"/>
                    <a:pt x="631" y="299"/>
                    <a:pt x="633" y="303"/>
                  </a:cubicBezTo>
                  <a:cubicBezTo>
                    <a:pt x="642" y="303"/>
                    <a:pt x="651" y="303"/>
                    <a:pt x="656" y="305"/>
                  </a:cubicBezTo>
                  <a:cubicBezTo>
                    <a:pt x="654" y="305"/>
                    <a:pt x="652" y="305"/>
                    <a:pt x="652" y="309"/>
                  </a:cubicBezTo>
                  <a:cubicBezTo>
                    <a:pt x="654" y="309"/>
                    <a:pt x="655" y="310"/>
                    <a:pt x="658" y="310"/>
                  </a:cubicBezTo>
                  <a:cubicBezTo>
                    <a:pt x="659" y="306"/>
                    <a:pt x="662" y="304"/>
                    <a:pt x="665" y="303"/>
                  </a:cubicBezTo>
                  <a:cubicBezTo>
                    <a:pt x="664" y="305"/>
                    <a:pt x="662" y="306"/>
                    <a:pt x="663" y="309"/>
                  </a:cubicBezTo>
                  <a:cubicBezTo>
                    <a:pt x="667" y="309"/>
                    <a:pt x="668" y="311"/>
                    <a:pt x="671" y="312"/>
                  </a:cubicBezTo>
                  <a:cubicBezTo>
                    <a:pt x="671" y="308"/>
                    <a:pt x="673" y="306"/>
                    <a:pt x="673" y="302"/>
                  </a:cubicBezTo>
                  <a:cubicBezTo>
                    <a:pt x="669" y="302"/>
                    <a:pt x="671" y="298"/>
                    <a:pt x="667" y="298"/>
                  </a:cubicBezTo>
                  <a:cubicBezTo>
                    <a:pt x="670" y="298"/>
                    <a:pt x="671" y="296"/>
                    <a:pt x="670" y="293"/>
                  </a:cubicBezTo>
                  <a:cubicBezTo>
                    <a:pt x="669" y="291"/>
                    <a:pt x="667" y="294"/>
                    <a:pt x="665" y="292"/>
                  </a:cubicBezTo>
                  <a:cubicBezTo>
                    <a:pt x="666" y="290"/>
                    <a:pt x="669" y="290"/>
                    <a:pt x="669" y="287"/>
                  </a:cubicBezTo>
                  <a:cubicBezTo>
                    <a:pt x="663" y="282"/>
                    <a:pt x="659" y="289"/>
                    <a:pt x="655" y="285"/>
                  </a:cubicBezTo>
                  <a:cubicBezTo>
                    <a:pt x="655" y="283"/>
                    <a:pt x="658" y="283"/>
                    <a:pt x="657" y="281"/>
                  </a:cubicBezTo>
                  <a:cubicBezTo>
                    <a:pt x="655" y="280"/>
                    <a:pt x="653" y="280"/>
                    <a:pt x="651" y="279"/>
                  </a:cubicBezTo>
                  <a:cubicBezTo>
                    <a:pt x="654" y="275"/>
                    <a:pt x="657" y="272"/>
                    <a:pt x="657" y="267"/>
                  </a:cubicBezTo>
                  <a:cubicBezTo>
                    <a:pt x="655" y="266"/>
                    <a:pt x="651" y="268"/>
                    <a:pt x="651" y="267"/>
                  </a:cubicBezTo>
                  <a:cubicBezTo>
                    <a:pt x="653" y="265"/>
                    <a:pt x="656" y="264"/>
                    <a:pt x="656" y="261"/>
                  </a:cubicBezTo>
                  <a:cubicBezTo>
                    <a:pt x="652" y="258"/>
                    <a:pt x="656" y="255"/>
                    <a:pt x="656" y="250"/>
                  </a:cubicBezTo>
                  <a:cubicBezTo>
                    <a:pt x="654" y="248"/>
                    <a:pt x="651" y="245"/>
                    <a:pt x="647" y="247"/>
                  </a:cubicBezTo>
                  <a:cubicBezTo>
                    <a:pt x="649" y="244"/>
                    <a:pt x="646" y="243"/>
                    <a:pt x="644" y="241"/>
                  </a:cubicBezTo>
                  <a:cubicBezTo>
                    <a:pt x="645" y="240"/>
                    <a:pt x="646" y="240"/>
                    <a:pt x="646" y="237"/>
                  </a:cubicBezTo>
                  <a:cubicBezTo>
                    <a:pt x="638" y="237"/>
                    <a:pt x="637" y="231"/>
                    <a:pt x="628" y="231"/>
                  </a:cubicBezTo>
                  <a:cubicBezTo>
                    <a:pt x="631" y="225"/>
                    <a:pt x="622" y="223"/>
                    <a:pt x="619" y="219"/>
                  </a:cubicBezTo>
                  <a:cubicBezTo>
                    <a:pt x="619" y="216"/>
                    <a:pt x="624" y="218"/>
                    <a:pt x="623" y="215"/>
                  </a:cubicBezTo>
                  <a:cubicBezTo>
                    <a:pt x="624" y="211"/>
                    <a:pt x="621" y="211"/>
                    <a:pt x="619" y="209"/>
                  </a:cubicBezTo>
                  <a:cubicBezTo>
                    <a:pt x="623" y="207"/>
                    <a:pt x="618" y="203"/>
                    <a:pt x="616" y="202"/>
                  </a:cubicBezTo>
                  <a:cubicBezTo>
                    <a:pt x="613" y="192"/>
                    <a:pt x="609" y="183"/>
                    <a:pt x="602" y="176"/>
                  </a:cubicBezTo>
                  <a:cubicBezTo>
                    <a:pt x="601" y="179"/>
                    <a:pt x="600" y="182"/>
                    <a:pt x="596" y="182"/>
                  </a:cubicBezTo>
                  <a:cubicBezTo>
                    <a:pt x="597" y="187"/>
                    <a:pt x="596" y="190"/>
                    <a:pt x="594" y="193"/>
                  </a:cubicBezTo>
                  <a:cubicBezTo>
                    <a:pt x="594" y="192"/>
                    <a:pt x="592" y="193"/>
                    <a:pt x="590" y="192"/>
                  </a:cubicBezTo>
                  <a:cubicBezTo>
                    <a:pt x="590" y="196"/>
                    <a:pt x="589" y="199"/>
                    <a:pt x="584" y="198"/>
                  </a:cubicBezTo>
                  <a:cubicBezTo>
                    <a:pt x="585" y="195"/>
                    <a:pt x="581" y="195"/>
                    <a:pt x="581" y="192"/>
                  </a:cubicBezTo>
                  <a:cubicBezTo>
                    <a:pt x="577" y="191"/>
                    <a:pt x="575" y="195"/>
                    <a:pt x="573" y="193"/>
                  </a:cubicBezTo>
                  <a:cubicBezTo>
                    <a:pt x="580" y="188"/>
                    <a:pt x="572" y="176"/>
                    <a:pt x="576" y="167"/>
                  </a:cubicBezTo>
                  <a:cubicBezTo>
                    <a:pt x="564" y="173"/>
                    <a:pt x="560" y="153"/>
                    <a:pt x="550" y="150"/>
                  </a:cubicBezTo>
                  <a:cubicBezTo>
                    <a:pt x="544" y="156"/>
                    <a:pt x="535" y="150"/>
                    <a:pt x="529" y="148"/>
                  </a:cubicBezTo>
                  <a:cubicBezTo>
                    <a:pt x="526" y="150"/>
                    <a:pt x="524" y="153"/>
                    <a:pt x="524" y="157"/>
                  </a:cubicBezTo>
                  <a:cubicBezTo>
                    <a:pt x="524" y="160"/>
                    <a:pt x="527" y="160"/>
                    <a:pt x="527" y="163"/>
                  </a:cubicBezTo>
                  <a:cubicBezTo>
                    <a:pt x="526" y="167"/>
                    <a:pt x="523" y="169"/>
                    <a:pt x="523" y="173"/>
                  </a:cubicBezTo>
                  <a:cubicBezTo>
                    <a:pt x="524" y="173"/>
                    <a:pt x="528" y="172"/>
                    <a:pt x="528" y="174"/>
                  </a:cubicBezTo>
                  <a:cubicBezTo>
                    <a:pt x="525" y="176"/>
                    <a:pt x="529" y="180"/>
                    <a:pt x="529" y="183"/>
                  </a:cubicBezTo>
                  <a:cubicBezTo>
                    <a:pt x="524" y="185"/>
                    <a:pt x="524" y="191"/>
                    <a:pt x="521" y="195"/>
                  </a:cubicBezTo>
                  <a:cubicBezTo>
                    <a:pt x="527" y="202"/>
                    <a:pt x="535" y="206"/>
                    <a:pt x="533" y="220"/>
                  </a:cubicBezTo>
                  <a:cubicBezTo>
                    <a:pt x="528" y="227"/>
                    <a:pt x="524" y="234"/>
                    <a:pt x="515" y="236"/>
                  </a:cubicBezTo>
                  <a:cubicBezTo>
                    <a:pt x="514" y="241"/>
                    <a:pt x="517" y="243"/>
                    <a:pt x="520" y="245"/>
                  </a:cubicBezTo>
                  <a:cubicBezTo>
                    <a:pt x="515" y="251"/>
                    <a:pt x="524" y="260"/>
                    <a:pt x="520" y="267"/>
                  </a:cubicBezTo>
                  <a:cubicBezTo>
                    <a:pt x="517" y="264"/>
                    <a:pt x="516" y="269"/>
                    <a:pt x="514" y="269"/>
                  </a:cubicBezTo>
                  <a:cubicBezTo>
                    <a:pt x="505" y="261"/>
                    <a:pt x="498" y="248"/>
                    <a:pt x="502" y="234"/>
                  </a:cubicBezTo>
                  <a:cubicBezTo>
                    <a:pt x="492" y="230"/>
                    <a:pt x="480" y="228"/>
                    <a:pt x="471" y="224"/>
                  </a:cubicBezTo>
                  <a:cubicBezTo>
                    <a:pt x="467" y="215"/>
                    <a:pt x="454" y="208"/>
                    <a:pt x="442" y="212"/>
                  </a:cubicBezTo>
                  <a:cubicBezTo>
                    <a:pt x="443" y="205"/>
                    <a:pt x="440" y="199"/>
                    <a:pt x="437" y="193"/>
                  </a:cubicBezTo>
                  <a:cubicBezTo>
                    <a:pt x="435" y="194"/>
                    <a:pt x="433" y="194"/>
                    <a:pt x="431" y="193"/>
                  </a:cubicBezTo>
                  <a:cubicBezTo>
                    <a:pt x="427" y="183"/>
                    <a:pt x="430" y="167"/>
                    <a:pt x="437" y="163"/>
                  </a:cubicBezTo>
                  <a:cubicBezTo>
                    <a:pt x="437" y="161"/>
                    <a:pt x="437" y="159"/>
                    <a:pt x="437" y="157"/>
                  </a:cubicBezTo>
                  <a:cubicBezTo>
                    <a:pt x="440" y="154"/>
                    <a:pt x="445" y="152"/>
                    <a:pt x="446" y="148"/>
                  </a:cubicBezTo>
                  <a:cubicBezTo>
                    <a:pt x="446" y="147"/>
                    <a:pt x="442" y="146"/>
                    <a:pt x="444" y="145"/>
                  </a:cubicBezTo>
                  <a:cubicBezTo>
                    <a:pt x="447" y="148"/>
                    <a:pt x="452" y="146"/>
                    <a:pt x="453" y="143"/>
                  </a:cubicBezTo>
                  <a:cubicBezTo>
                    <a:pt x="454" y="135"/>
                    <a:pt x="444" y="138"/>
                    <a:pt x="441" y="133"/>
                  </a:cubicBezTo>
                  <a:cubicBezTo>
                    <a:pt x="447" y="134"/>
                    <a:pt x="450" y="138"/>
                    <a:pt x="457" y="137"/>
                  </a:cubicBezTo>
                  <a:cubicBezTo>
                    <a:pt x="457" y="135"/>
                    <a:pt x="457" y="133"/>
                    <a:pt x="457" y="131"/>
                  </a:cubicBezTo>
                  <a:cubicBezTo>
                    <a:pt x="466" y="135"/>
                    <a:pt x="472" y="124"/>
                    <a:pt x="473" y="115"/>
                  </a:cubicBezTo>
                  <a:cubicBezTo>
                    <a:pt x="463" y="115"/>
                    <a:pt x="461" y="108"/>
                    <a:pt x="454" y="104"/>
                  </a:cubicBezTo>
                  <a:cubicBezTo>
                    <a:pt x="462" y="105"/>
                    <a:pt x="463" y="112"/>
                    <a:pt x="470" y="113"/>
                  </a:cubicBezTo>
                  <a:cubicBezTo>
                    <a:pt x="474" y="110"/>
                    <a:pt x="478" y="106"/>
                    <a:pt x="480" y="100"/>
                  </a:cubicBezTo>
                  <a:cubicBezTo>
                    <a:pt x="479" y="99"/>
                    <a:pt x="474" y="97"/>
                    <a:pt x="476" y="95"/>
                  </a:cubicBezTo>
                  <a:cubicBezTo>
                    <a:pt x="478" y="95"/>
                    <a:pt x="480" y="95"/>
                    <a:pt x="482" y="95"/>
                  </a:cubicBezTo>
                  <a:cubicBezTo>
                    <a:pt x="482" y="97"/>
                    <a:pt x="483" y="99"/>
                    <a:pt x="483" y="100"/>
                  </a:cubicBezTo>
                  <a:cubicBezTo>
                    <a:pt x="487" y="100"/>
                    <a:pt x="488" y="100"/>
                    <a:pt x="492" y="100"/>
                  </a:cubicBezTo>
                  <a:cubicBezTo>
                    <a:pt x="495" y="99"/>
                    <a:pt x="490" y="97"/>
                    <a:pt x="492" y="96"/>
                  </a:cubicBezTo>
                  <a:cubicBezTo>
                    <a:pt x="493" y="97"/>
                    <a:pt x="494" y="97"/>
                    <a:pt x="494" y="99"/>
                  </a:cubicBezTo>
                  <a:cubicBezTo>
                    <a:pt x="499" y="96"/>
                    <a:pt x="508" y="90"/>
                    <a:pt x="507" y="81"/>
                  </a:cubicBezTo>
                  <a:cubicBezTo>
                    <a:pt x="506" y="75"/>
                    <a:pt x="495" y="69"/>
                    <a:pt x="501" y="61"/>
                  </a:cubicBezTo>
                  <a:cubicBezTo>
                    <a:pt x="500" y="64"/>
                    <a:pt x="502" y="66"/>
                    <a:pt x="505" y="66"/>
                  </a:cubicBezTo>
                  <a:cubicBezTo>
                    <a:pt x="507" y="63"/>
                    <a:pt x="507" y="55"/>
                    <a:pt x="506" y="52"/>
                  </a:cubicBezTo>
                  <a:cubicBezTo>
                    <a:pt x="498" y="51"/>
                    <a:pt x="493" y="40"/>
                    <a:pt x="482" y="42"/>
                  </a:cubicBezTo>
                  <a:cubicBezTo>
                    <a:pt x="481" y="45"/>
                    <a:pt x="480" y="49"/>
                    <a:pt x="481" y="53"/>
                  </a:cubicBezTo>
                  <a:cubicBezTo>
                    <a:pt x="483" y="55"/>
                    <a:pt x="486" y="56"/>
                    <a:pt x="486" y="61"/>
                  </a:cubicBezTo>
                  <a:cubicBezTo>
                    <a:pt x="484" y="61"/>
                    <a:pt x="482" y="61"/>
                    <a:pt x="481" y="61"/>
                  </a:cubicBezTo>
                  <a:cubicBezTo>
                    <a:pt x="479" y="70"/>
                    <a:pt x="478" y="80"/>
                    <a:pt x="471" y="85"/>
                  </a:cubicBezTo>
                  <a:cubicBezTo>
                    <a:pt x="470" y="79"/>
                    <a:pt x="465" y="77"/>
                    <a:pt x="465" y="71"/>
                  </a:cubicBezTo>
                  <a:cubicBezTo>
                    <a:pt x="467" y="71"/>
                    <a:pt x="468" y="70"/>
                    <a:pt x="469" y="70"/>
                  </a:cubicBezTo>
                  <a:cubicBezTo>
                    <a:pt x="469" y="61"/>
                    <a:pt x="468" y="54"/>
                    <a:pt x="460" y="52"/>
                  </a:cubicBezTo>
                  <a:cubicBezTo>
                    <a:pt x="457" y="55"/>
                    <a:pt x="457" y="63"/>
                    <a:pt x="454" y="66"/>
                  </a:cubicBezTo>
                  <a:cubicBezTo>
                    <a:pt x="455" y="58"/>
                    <a:pt x="450" y="55"/>
                    <a:pt x="454" y="48"/>
                  </a:cubicBezTo>
                  <a:cubicBezTo>
                    <a:pt x="451" y="43"/>
                    <a:pt x="444" y="48"/>
                    <a:pt x="441" y="43"/>
                  </a:cubicBezTo>
                  <a:cubicBezTo>
                    <a:pt x="441" y="39"/>
                    <a:pt x="445" y="40"/>
                    <a:pt x="447" y="38"/>
                  </a:cubicBezTo>
                  <a:cubicBezTo>
                    <a:pt x="446" y="31"/>
                    <a:pt x="441" y="28"/>
                    <a:pt x="439" y="22"/>
                  </a:cubicBezTo>
                  <a:cubicBezTo>
                    <a:pt x="442" y="11"/>
                    <a:pt x="428" y="0"/>
                    <a:pt x="421" y="10"/>
                  </a:cubicBezTo>
                  <a:cubicBezTo>
                    <a:pt x="421" y="12"/>
                    <a:pt x="422" y="14"/>
                    <a:pt x="423" y="16"/>
                  </a:cubicBezTo>
                  <a:cubicBezTo>
                    <a:pt x="418" y="14"/>
                    <a:pt x="417" y="21"/>
                    <a:pt x="416" y="26"/>
                  </a:cubicBezTo>
                  <a:cubicBezTo>
                    <a:pt x="417" y="28"/>
                    <a:pt x="419" y="29"/>
                    <a:pt x="420" y="31"/>
                  </a:cubicBezTo>
                  <a:cubicBezTo>
                    <a:pt x="419" y="33"/>
                    <a:pt x="416" y="33"/>
                    <a:pt x="416" y="37"/>
                  </a:cubicBezTo>
                  <a:cubicBezTo>
                    <a:pt x="418" y="46"/>
                    <a:pt x="428" y="45"/>
                    <a:pt x="432" y="50"/>
                  </a:cubicBezTo>
                  <a:cubicBezTo>
                    <a:pt x="435" y="50"/>
                    <a:pt x="438" y="49"/>
                    <a:pt x="437" y="53"/>
                  </a:cubicBezTo>
                  <a:cubicBezTo>
                    <a:pt x="434" y="50"/>
                    <a:pt x="427" y="54"/>
                    <a:pt x="428" y="61"/>
                  </a:cubicBezTo>
                  <a:cubicBezTo>
                    <a:pt x="430" y="61"/>
                    <a:pt x="434" y="59"/>
                    <a:pt x="434" y="61"/>
                  </a:cubicBezTo>
                  <a:cubicBezTo>
                    <a:pt x="434" y="62"/>
                    <a:pt x="435" y="63"/>
                    <a:pt x="435" y="65"/>
                  </a:cubicBezTo>
                  <a:cubicBezTo>
                    <a:pt x="427" y="64"/>
                    <a:pt x="430" y="73"/>
                    <a:pt x="423" y="72"/>
                  </a:cubicBezTo>
                  <a:cubicBezTo>
                    <a:pt x="421" y="76"/>
                    <a:pt x="424" y="82"/>
                    <a:pt x="423" y="85"/>
                  </a:cubicBezTo>
                  <a:cubicBezTo>
                    <a:pt x="417" y="83"/>
                    <a:pt x="422" y="76"/>
                    <a:pt x="421" y="71"/>
                  </a:cubicBezTo>
                  <a:cubicBezTo>
                    <a:pt x="415" y="69"/>
                    <a:pt x="412" y="64"/>
                    <a:pt x="406" y="66"/>
                  </a:cubicBezTo>
                  <a:cubicBezTo>
                    <a:pt x="406" y="68"/>
                    <a:pt x="406" y="70"/>
                    <a:pt x="406" y="71"/>
                  </a:cubicBezTo>
                  <a:cubicBezTo>
                    <a:pt x="409" y="72"/>
                    <a:pt x="416" y="73"/>
                    <a:pt x="412" y="78"/>
                  </a:cubicBezTo>
                  <a:cubicBezTo>
                    <a:pt x="410" y="77"/>
                    <a:pt x="409" y="73"/>
                    <a:pt x="406" y="73"/>
                  </a:cubicBezTo>
                  <a:cubicBezTo>
                    <a:pt x="405" y="75"/>
                    <a:pt x="404" y="75"/>
                    <a:pt x="402" y="75"/>
                  </a:cubicBezTo>
                  <a:cubicBezTo>
                    <a:pt x="392" y="73"/>
                    <a:pt x="381" y="80"/>
                    <a:pt x="378" y="71"/>
                  </a:cubicBezTo>
                  <a:cubicBezTo>
                    <a:pt x="371" y="72"/>
                    <a:pt x="368" y="68"/>
                    <a:pt x="364" y="66"/>
                  </a:cubicBezTo>
                  <a:cubicBezTo>
                    <a:pt x="361" y="70"/>
                    <a:pt x="357" y="72"/>
                    <a:pt x="352" y="73"/>
                  </a:cubicBezTo>
                  <a:cubicBezTo>
                    <a:pt x="352" y="76"/>
                    <a:pt x="352" y="79"/>
                    <a:pt x="352" y="82"/>
                  </a:cubicBezTo>
                  <a:cubicBezTo>
                    <a:pt x="348" y="78"/>
                    <a:pt x="342" y="76"/>
                    <a:pt x="337" y="73"/>
                  </a:cubicBezTo>
                  <a:cubicBezTo>
                    <a:pt x="329" y="77"/>
                    <a:pt x="314" y="80"/>
                    <a:pt x="309" y="72"/>
                  </a:cubicBezTo>
                  <a:cubicBezTo>
                    <a:pt x="309" y="69"/>
                    <a:pt x="314" y="70"/>
                    <a:pt x="317" y="69"/>
                  </a:cubicBezTo>
                  <a:cubicBezTo>
                    <a:pt x="315" y="64"/>
                    <a:pt x="313" y="57"/>
                    <a:pt x="307" y="56"/>
                  </a:cubicBezTo>
                  <a:cubicBezTo>
                    <a:pt x="305" y="56"/>
                    <a:pt x="303" y="58"/>
                    <a:pt x="301" y="57"/>
                  </a:cubicBezTo>
                  <a:cubicBezTo>
                    <a:pt x="288" y="55"/>
                    <a:pt x="277" y="44"/>
                    <a:pt x="264" y="41"/>
                  </a:cubicBezTo>
                  <a:cubicBezTo>
                    <a:pt x="260" y="43"/>
                    <a:pt x="262" y="50"/>
                    <a:pt x="256" y="49"/>
                  </a:cubicBezTo>
                  <a:cubicBezTo>
                    <a:pt x="257" y="46"/>
                    <a:pt x="256" y="42"/>
                    <a:pt x="255" y="40"/>
                  </a:cubicBezTo>
                  <a:cubicBezTo>
                    <a:pt x="252" y="40"/>
                    <a:pt x="252" y="42"/>
                    <a:pt x="249" y="42"/>
                  </a:cubicBezTo>
                  <a:cubicBezTo>
                    <a:pt x="248" y="45"/>
                    <a:pt x="250" y="50"/>
                    <a:pt x="249" y="50"/>
                  </a:cubicBezTo>
                  <a:cubicBezTo>
                    <a:pt x="239" y="46"/>
                    <a:pt x="244" y="28"/>
                    <a:pt x="231" y="27"/>
                  </a:cubicBezTo>
                  <a:cubicBezTo>
                    <a:pt x="232" y="31"/>
                    <a:pt x="234" y="34"/>
                    <a:pt x="235" y="38"/>
                  </a:cubicBezTo>
                  <a:cubicBezTo>
                    <a:pt x="228" y="42"/>
                    <a:pt x="223" y="49"/>
                    <a:pt x="213" y="51"/>
                  </a:cubicBezTo>
                  <a:cubicBezTo>
                    <a:pt x="212" y="55"/>
                    <a:pt x="208" y="57"/>
                    <a:pt x="205" y="61"/>
                  </a:cubicBezTo>
                  <a:cubicBezTo>
                    <a:pt x="205" y="59"/>
                    <a:pt x="203" y="59"/>
                    <a:pt x="203" y="57"/>
                  </a:cubicBezTo>
                  <a:cubicBezTo>
                    <a:pt x="209" y="49"/>
                    <a:pt x="221" y="47"/>
                    <a:pt x="225" y="37"/>
                  </a:cubicBezTo>
                  <a:cubicBezTo>
                    <a:pt x="223" y="36"/>
                    <a:pt x="220" y="36"/>
                    <a:pt x="217" y="36"/>
                  </a:cubicBezTo>
                  <a:cubicBezTo>
                    <a:pt x="213" y="42"/>
                    <a:pt x="205" y="43"/>
                    <a:pt x="201" y="47"/>
                  </a:cubicBezTo>
                  <a:cubicBezTo>
                    <a:pt x="195" y="46"/>
                    <a:pt x="190" y="46"/>
                    <a:pt x="187" y="50"/>
                  </a:cubicBezTo>
                  <a:cubicBezTo>
                    <a:pt x="186" y="54"/>
                    <a:pt x="190" y="57"/>
                    <a:pt x="188" y="58"/>
                  </a:cubicBezTo>
                  <a:cubicBezTo>
                    <a:pt x="175" y="57"/>
                    <a:pt x="173" y="45"/>
                    <a:pt x="159" y="46"/>
                  </a:cubicBezTo>
                  <a:cubicBezTo>
                    <a:pt x="154" y="43"/>
                    <a:pt x="151" y="37"/>
                    <a:pt x="145" y="36"/>
                  </a:cubicBezTo>
                  <a:cubicBezTo>
                    <a:pt x="142" y="35"/>
                    <a:pt x="138" y="38"/>
                    <a:pt x="135" y="38"/>
                  </a:cubicBezTo>
                  <a:cubicBezTo>
                    <a:pt x="133" y="37"/>
                    <a:pt x="132" y="35"/>
                    <a:pt x="130" y="34"/>
                  </a:cubicBezTo>
                  <a:cubicBezTo>
                    <a:pt x="129" y="34"/>
                    <a:pt x="126" y="35"/>
                    <a:pt x="124" y="34"/>
                  </a:cubicBezTo>
                  <a:cubicBezTo>
                    <a:pt x="120" y="34"/>
                    <a:pt x="115" y="30"/>
                    <a:pt x="112" y="30"/>
                  </a:cubicBezTo>
                  <a:cubicBezTo>
                    <a:pt x="106" y="29"/>
                    <a:pt x="102" y="32"/>
                    <a:pt x="96" y="30"/>
                  </a:cubicBezTo>
                  <a:cubicBezTo>
                    <a:pt x="94" y="28"/>
                    <a:pt x="93" y="25"/>
                    <a:pt x="91" y="23"/>
                  </a:cubicBezTo>
                  <a:cubicBezTo>
                    <a:pt x="85" y="23"/>
                    <a:pt x="82" y="22"/>
                    <a:pt x="78" y="20"/>
                  </a:cubicBezTo>
                  <a:cubicBezTo>
                    <a:pt x="76" y="22"/>
                    <a:pt x="76" y="26"/>
                    <a:pt x="73" y="24"/>
                  </a:cubicBezTo>
                  <a:cubicBezTo>
                    <a:pt x="76" y="20"/>
                    <a:pt x="73" y="16"/>
                    <a:pt x="68" y="15"/>
                  </a:cubicBezTo>
                  <a:cubicBezTo>
                    <a:pt x="64" y="22"/>
                    <a:pt x="57" y="25"/>
                    <a:pt x="46" y="24"/>
                  </a:cubicBezTo>
                  <a:cubicBezTo>
                    <a:pt x="45" y="28"/>
                    <a:pt x="50" y="30"/>
                    <a:pt x="48" y="32"/>
                  </a:cubicBezTo>
                  <a:cubicBezTo>
                    <a:pt x="25" y="27"/>
                    <a:pt x="35" y="61"/>
                    <a:pt x="12" y="57"/>
                  </a:cubicBezTo>
                  <a:cubicBezTo>
                    <a:pt x="12" y="62"/>
                    <a:pt x="9" y="63"/>
                    <a:pt x="8" y="67"/>
                  </a:cubicBezTo>
                  <a:cubicBezTo>
                    <a:pt x="14" y="74"/>
                    <a:pt x="25" y="75"/>
                    <a:pt x="27" y="86"/>
                  </a:cubicBezTo>
                  <a:cubicBezTo>
                    <a:pt x="31" y="88"/>
                    <a:pt x="39" y="85"/>
                    <a:pt x="37" y="94"/>
                  </a:cubicBezTo>
                  <a:cubicBezTo>
                    <a:pt x="42" y="94"/>
                    <a:pt x="46" y="93"/>
                    <a:pt x="47" y="97"/>
                  </a:cubicBezTo>
                  <a:cubicBezTo>
                    <a:pt x="39" y="93"/>
                    <a:pt x="35" y="106"/>
                    <a:pt x="27" y="99"/>
                  </a:cubicBezTo>
                  <a:cubicBezTo>
                    <a:pt x="27" y="97"/>
                    <a:pt x="29" y="96"/>
                    <a:pt x="28" y="94"/>
                  </a:cubicBezTo>
                  <a:cubicBezTo>
                    <a:pt x="19" y="92"/>
                    <a:pt x="16" y="98"/>
                    <a:pt x="11" y="101"/>
                  </a:cubicBezTo>
                  <a:cubicBezTo>
                    <a:pt x="7" y="103"/>
                    <a:pt x="0" y="103"/>
                    <a:pt x="0" y="108"/>
                  </a:cubicBezTo>
                  <a:cubicBezTo>
                    <a:pt x="4" y="110"/>
                    <a:pt x="9" y="111"/>
                    <a:pt x="13" y="113"/>
                  </a:cubicBezTo>
                  <a:cubicBezTo>
                    <a:pt x="8" y="112"/>
                    <a:pt x="10" y="118"/>
                    <a:pt x="9" y="122"/>
                  </a:cubicBezTo>
                  <a:cubicBezTo>
                    <a:pt x="15" y="126"/>
                    <a:pt x="26" y="121"/>
                    <a:pt x="32" y="126"/>
                  </a:cubicBezTo>
                  <a:cubicBezTo>
                    <a:pt x="35" y="124"/>
                    <a:pt x="41" y="115"/>
                    <a:pt x="43" y="122"/>
                  </a:cubicBezTo>
                  <a:cubicBezTo>
                    <a:pt x="43" y="123"/>
                    <a:pt x="41" y="122"/>
                    <a:pt x="40" y="122"/>
                  </a:cubicBezTo>
                  <a:cubicBezTo>
                    <a:pt x="40" y="127"/>
                    <a:pt x="44" y="131"/>
                    <a:pt x="42" y="135"/>
                  </a:cubicBezTo>
                  <a:cubicBezTo>
                    <a:pt x="35" y="135"/>
                    <a:pt x="34" y="139"/>
                    <a:pt x="29" y="141"/>
                  </a:cubicBezTo>
                  <a:cubicBezTo>
                    <a:pt x="27" y="141"/>
                    <a:pt x="26" y="139"/>
                    <a:pt x="23" y="139"/>
                  </a:cubicBezTo>
                  <a:cubicBezTo>
                    <a:pt x="19" y="145"/>
                    <a:pt x="16" y="153"/>
                    <a:pt x="12" y="160"/>
                  </a:cubicBezTo>
                  <a:cubicBezTo>
                    <a:pt x="13" y="162"/>
                    <a:pt x="13" y="165"/>
                    <a:pt x="14" y="166"/>
                  </a:cubicBezTo>
                  <a:cubicBezTo>
                    <a:pt x="19" y="165"/>
                    <a:pt x="20" y="168"/>
                    <a:pt x="22" y="169"/>
                  </a:cubicBezTo>
                  <a:cubicBezTo>
                    <a:pt x="19" y="169"/>
                    <a:pt x="19" y="173"/>
                    <a:pt x="18" y="175"/>
                  </a:cubicBezTo>
                  <a:cubicBezTo>
                    <a:pt x="21" y="177"/>
                    <a:pt x="23" y="181"/>
                    <a:pt x="26" y="183"/>
                  </a:cubicBezTo>
                  <a:cubicBezTo>
                    <a:pt x="29" y="182"/>
                    <a:pt x="32" y="181"/>
                    <a:pt x="35" y="179"/>
                  </a:cubicBezTo>
                  <a:cubicBezTo>
                    <a:pt x="37" y="184"/>
                    <a:pt x="36" y="189"/>
                    <a:pt x="37" y="196"/>
                  </a:cubicBezTo>
                  <a:cubicBezTo>
                    <a:pt x="42" y="197"/>
                    <a:pt x="44" y="194"/>
                    <a:pt x="46" y="192"/>
                  </a:cubicBezTo>
                  <a:cubicBezTo>
                    <a:pt x="52" y="192"/>
                    <a:pt x="51" y="199"/>
                    <a:pt x="56" y="199"/>
                  </a:cubicBezTo>
                  <a:cubicBezTo>
                    <a:pt x="57" y="197"/>
                    <a:pt x="55" y="194"/>
                    <a:pt x="57" y="193"/>
                  </a:cubicBezTo>
                  <a:cubicBezTo>
                    <a:pt x="57" y="199"/>
                    <a:pt x="63" y="193"/>
                    <a:pt x="65" y="196"/>
                  </a:cubicBezTo>
                  <a:cubicBezTo>
                    <a:pt x="62" y="203"/>
                    <a:pt x="59" y="210"/>
                    <a:pt x="55" y="215"/>
                  </a:cubicBezTo>
                  <a:cubicBezTo>
                    <a:pt x="48" y="215"/>
                    <a:pt x="47" y="221"/>
                    <a:pt x="43" y="225"/>
                  </a:cubicBezTo>
                  <a:cubicBezTo>
                    <a:pt x="43" y="223"/>
                    <a:pt x="41" y="224"/>
                    <a:pt x="40" y="224"/>
                  </a:cubicBezTo>
                  <a:cubicBezTo>
                    <a:pt x="34" y="231"/>
                    <a:pt x="25" y="231"/>
                    <a:pt x="18" y="239"/>
                  </a:cubicBezTo>
                  <a:cubicBezTo>
                    <a:pt x="20" y="240"/>
                    <a:pt x="20" y="242"/>
                    <a:pt x="23" y="242"/>
                  </a:cubicBezTo>
                  <a:cubicBezTo>
                    <a:pt x="24" y="239"/>
                    <a:pt x="28" y="238"/>
                    <a:pt x="32" y="238"/>
                  </a:cubicBezTo>
                  <a:cubicBezTo>
                    <a:pt x="35" y="233"/>
                    <a:pt x="40" y="230"/>
                    <a:pt x="48" y="230"/>
                  </a:cubicBezTo>
                  <a:cubicBezTo>
                    <a:pt x="48" y="226"/>
                    <a:pt x="51" y="226"/>
                    <a:pt x="55" y="225"/>
                  </a:cubicBezTo>
                  <a:cubicBezTo>
                    <a:pt x="58" y="219"/>
                    <a:pt x="64" y="216"/>
                    <a:pt x="71" y="213"/>
                  </a:cubicBezTo>
                  <a:cubicBezTo>
                    <a:pt x="70" y="203"/>
                    <a:pt x="87" y="203"/>
                    <a:pt x="88" y="192"/>
                  </a:cubicBezTo>
                  <a:cubicBezTo>
                    <a:pt x="88" y="190"/>
                    <a:pt x="84" y="191"/>
                    <a:pt x="84" y="188"/>
                  </a:cubicBezTo>
                  <a:cubicBezTo>
                    <a:pt x="86" y="187"/>
                    <a:pt x="85" y="183"/>
                    <a:pt x="90" y="184"/>
                  </a:cubicBezTo>
                  <a:cubicBezTo>
                    <a:pt x="92" y="175"/>
                    <a:pt x="99" y="171"/>
                    <a:pt x="104" y="165"/>
                  </a:cubicBezTo>
                  <a:cubicBezTo>
                    <a:pt x="105" y="166"/>
                    <a:pt x="107" y="166"/>
                    <a:pt x="107" y="168"/>
                  </a:cubicBezTo>
                  <a:cubicBezTo>
                    <a:pt x="95" y="169"/>
                    <a:pt x="98" y="183"/>
                    <a:pt x="95" y="191"/>
                  </a:cubicBezTo>
                  <a:cubicBezTo>
                    <a:pt x="105" y="190"/>
                    <a:pt x="106" y="179"/>
                    <a:pt x="117" y="182"/>
                  </a:cubicBezTo>
                  <a:cubicBezTo>
                    <a:pt x="119" y="178"/>
                    <a:pt x="119" y="175"/>
                    <a:pt x="116" y="173"/>
                  </a:cubicBezTo>
                  <a:cubicBezTo>
                    <a:pt x="117" y="171"/>
                    <a:pt x="117" y="167"/>
                    <a:pt x="120" y="167"/>
                  </a:cubicBezTo>
                  <a:cubicBezTo>
                    <a:pt x="126" y="173"/>
                    <a:pt x="135" y="174"/>
                    <a:pt x="139" y="180"/>
                  </a:cubicBezTo>
                  <a:cubicBezTo>
                    <a:pt x="146" y="179"/>
                    <a:pt x="152" y="182"/>
                    <a:pt x="156" y="179"/>
                  </a:cubicBezTo>
                  <a:cubicBezTo>
                    <a:pt x="156" y="186"/>
                    <a:pt x="165" y="183"/>
                    <a:pt x="168" y="183"/>
                  </a:cubicBezTo>
                  <a:cubicBezTo>
                    <a:pt x="167" y="185"/>
                    <a:pt x="165" y="184"/>
                    <a:pt x="165" y="186"/>
                  </a:cubicBezTo>
                  <a:cubicBezTo>
                    <a:pt x="174" y="187"/>
                    <a:pt x="180" y="206"/>
                    <a:pt x="188" y="195"/>
                  </a:cubicBezTo>
                  <a:cubicBezTo>
                    <a:pt x="188" y="199"/>
                    <a:pt x="194" y="201"/>
                    <a:pt x="195" y="197"/>
                  </a:cubicBezTo>
                  <a:cubicBezTo>
                    <a:pt x="198" y="200"/>
                    <a:pt x="203" y="206"/>
                    <a:pt x="202" y="211"/>
                  </a:cubicBezTo>
                  <a:cubicBezTo>
                    <a:pt x="208" y="214"/>
                    <a:pt x="209" y="220"/>
                    <a:pt x="210" y="225"/>
                  </a:cubicBezTo>
                  <a:cubicBezTo>
                    <a:pt x="217" y="223"/>
                    <a:pt x="219" y="228"/>
                    <a:pt x="218" y="235"/>
                  </a:cubicBezTo>
                  <a:cubicBezTo>
                    <a:pt x="223" y="236"/>
                    <a:pt x="221" y="250"/>
                    <a:pt x="227" y="250"/>
                  </a:cubicBezTo>
                  <a:cubicBezTo>
                    <a:pt x="227" y="250"/>
                    <a:pt x="228" y="247"/>
                    <a:pt x="229" y="249"/>
                  </a:cubicBezTo>
                  <a:cubicBezTo>
                    <a:pt x="229" y="252"/>
                    <a:pt x="234" y="258"/>
                    <a:pt x="237" y="261"/>
                  </a:cubicBezTo>
                  <a:cubicBezTo>
                    <a:pt x="235" y="262"/>
                    <a:pt x="234" y="263"/>
                    <a:pt x="234" y="266"/>
                  </a:cubicBezTo>
                  <a:cubicBezTo>
                    <a:pt x="239" y="265"/>
                    <a:pt x="236" y="269"/>
                    <a:pt x="235" y="271"/>
                  </a:cubicBezTo>
                  <a:cubicBezTo>
                    <a:pt x="242" y="273"/>
                    <a:pt x="246" y="277"/>
                    <a:pt x="252" y="278"/>
                  </a:cubicBezTo>
                  <a:cubicBezTo>
                    <a:pt x="255" y="286"/>
                    <a:pt x="271" y="290"/>
                    <a:pt x="265" y="300"/>
                  </a:cubicBezTo>
                  <a:cubicBezTo>
                    <a:pt x="267" y="296"/>
                    <a:pt x="258" y="296"/>
                    <a:pt x="252" y="296"/>
                  </a:cubicBezTo>
                  <a:cubicBezTo>
                    <a:pt x="257" y="310"/>
                    <a:pt x="258" y="328"/>
                    <a:pt x="253" y="341"/>
                  </a:cubicBezTo>
                  <a:cubicBezTo>
                    <a:pt x="254" y="348"/>
                    <a:pt x="257" y="354"/>
                    <a:pt x="254" y="361"/>
                  </a:cubicBezTo>
                  <a:cubicBezTo>
                    <a:pt x="260" y="376"/>
                    <a:pt x="270" y="388"/>
                    <a:pt x="277" y="406"/>
                  </a:cubicBezTo>
                  <a:cubicBezTo>
                    <a:pt x="285" y="406"/>
                    <a:pt x="295" y="409"/>
                    <a:pt x="295" y="419"/>
                  </a:cubicBezTo>
                  <a:cubicBezTo>
                    <a:pt x="301" y="423"/>
                    <a:pt x="302" y="433"/>
                    <a:pt x="306" y="439"/>
                  </a:cubicBezTo>
                  <a:cubicBezTo>
                    <a:pt x="309" y="442"/>
                    <a:pt x="314" y="442"/>
                    <a:pt x="314" y="447"/>
                  </a:cubicBezTo>
                  <a:cubicBezTo>
                    <a:pt x="314" y="449"/>
                    <a:pt x="312" y="449"/>
                    <a:pt x="309" y="449"/>
                  </a:cubicBezTo>
                  <a:cubicBezTo>
                    <a:pt x="311" y="460"/>
                    <a:pt x="328" y="455"/>
                    <a:pt x="326" y="469"/>
                  </a:cubicBezTo>
                  <a:cubicBezTo>
                    <a:pt x="330" y="474"/>
                    <a:pt x="337" y="476"/>
                    <a:pt x="339" y="483"/>
                  </a:cubicBezTo>
                  <a:cubicBezTo>
                    <a:pt x="342" y="482"/>
                    <a:pt x="344" y="481"/>
                    <a:pt x="344" y="478"/>
                  </a:cubicBezTo>
                  <a:cubicBezTo>
                    <a:pt x="342" y="475"/>
                    <a:pt x="339" y="470"/>
                    <a:pt x="337" y="471"/>
                  </a:cubicBezTo>
                  <a:cubicBezTo>
                    <a:pt x="333" y="451"/>
                    <a:pt x="316" y="445"/>
                    <a:pt x="312" y="425"/>
                  </a:cubicBezTo>
                  <a:cubicBezTo>
                    <a:pt x="326" y="427"/>
                    <a:pt x="321" y="447"/>
                    <a:pt x="335" y="450"/>
                  </a:cubicBezTo>
                  <a:cubicBezTo>
                    <a:pt x="335" y="455"/>
                    <a:pt x="340" y="457"/>
                    <a:pt x="343" y="460"/>
                  </a:cubicBezTo>
                  <a:cubicBezTo>
                    <a:pt x="342" y="461"/>
                    <a:pt x="342" y="462"/>
                    <a:pt x="342" y="464"/>
                  </a:cubicBezTo>
                  <a:cubicBezTo>
                    <a:pt x="353" y="471"/>
                    <a:pt x="362" y="481"/>
                    <a:pt x="366" y="492"/>
                  </a:cubicBezTo>
                  <a:cubicBezTo>
                    <a:pt x="365" y="493"/>
                    <a:pt x="364" y="496"/>
                    <a:pt x="363" y="497"/>
                  </a:cubicBezTo>
                  <a:cubicBezTo>
                    <a:pt x="366" y="504"/>
                    <a:pt x="374" y="506"/>
                    <a:pt x="379" y="511"/>
                  </a:cubicBezTo>
                  <a:cubicBezTo>
                    <a:pt x="394" y="515"/>
                    <a:pt x="403" y="525"/>
                    <a:pt x="420" y="526"/>
                  </a:cubicBezTo>
                  <a:cubicBezTo>
                    <a:pt x="431" y="516"/>
                    <a:pt x="436" y="533"/>
                    <a:pt x="448" y="537"/>
                  </a:cubicBezTo>
                  <a:cubicBezTo>
                    <a:pt x="450" y="538"/>
                    <a:pt x="452" y="537"/>
                    <a:pt x="454" y="537"/>
                  </a:cubicBezTo>
                  <a:cubicBezTo>
                    <a:pt x="459" y="538"/>
                    <a:pt x="462" y="543"/>
                    <a:pt x="468" y="541"/>
                  </a:cubicBezTo>
                  <a:cubicBezTo>
                    <a:pt x="471" y="548"/>
                    <a:pt x="481" y="550"/>
                    <a:pt x="479" y="559"/>
                  </a:cubicBezTo>
                  <a:cubicBezTo>
                    <a:pt x="482" y="564"/>
                    <a:pt x="493" y="561"/>
                    <a:pt x="492" y="568"/>
                  </a:cubicBezTo>
                  <a:cubicBezTo>
                    <a:pt x="493" y="570"/>
                    <a:pt x="496" y="569"/>
                    <a:pt x="496" y="572"/>
                  </a:cubicBezTo>
                  <a:cubicBezTo>
                    <a:pt x="501" y="568"/>
                    <a:pt x="506" y="573"/>
                    <a:pt x="509" y="577"/>
                  </a:cubicBezTo>
                  <a:cubicBezTo>
                    <a:pt x="511" y="577"/>
                    <a:pt x="512" y="574"/>
                    <a:pt x="515" y="575"/>
                  </a:cubicBezTo>
                  <a:cubicBezTo>
                    <a:pt x="515" y="572"/>
                    <a:pt x="511" y="573"/>
                    <a:pt x="512" y="569"/>
                  </a:cubicBezTo>
                  <a:cubicBezTo>
                    <a:pt x="516" y="570"/>
                    <a:pt x="514" y="565"/>
                    <a:pt x="518" y="566"/>
                  </a:cubicBezTo>
                  <a:cubicBezTo>
                    <a:pt x="521" y="566"/>
                    <a:pt x="522" y="569"/>
                    <a:pt x="524" y="570"/>
                  </a:cubicBezTo>
                  <a:cubicBezTo>
                    <a:pt x="525" y="580"/>
                    <a:pt x="531" y="591"/>
                    <a:pt x="525" y="602"/>
                  </a:cubicBezTo>
                  <a:cubicBezTo>
                    <a:pt x="524" y="603"/>
                    <a:pt x="522" y="603"/>
                    <a:pt x="520" y="603"/>
                  </a:cubicBezTo>
                  <a:cubicBezTo>
                    <a:pt x="520" y="607"/>
                    <a:pt x="517" y="608"/>
                    <a:pt x="518" y="611"/>
                  </a:cubicBezTo>
                  <a:cubicBezTo>
                    <a:pt x="516" y="611"/>
                    <a:pt x="514" y="613"/>
                    <a:pt x="512" y="613"/>
                  </a:cubicBezTo>
                  <a:cubicBezTo>
                    <a:pt x="511" y="622"/>
                    <a:pt x="507" y="623"/>
                    <a:pt x="507" y="633"/>
                  </a:cubicBezTo>
                  <a:cubicBezTo>
                    <a:pt x="510" y="635"/>
                    <a:pt x="512" y="635"/>
                    <a:pt x="515" y="633"/>
                  </a:cubicBezTo>
                  <a:cubicBezTo>
                    <a:pt x="513" y="639"/>
                    <a:pt x="506" y="639"/>
                    <a:pt x="505" y="644"/>
                  </a:cubicBezTo>
                  <a:cubicBezTo>
                    <a:pt x="504" y="648"/>
                    <a:pt x="507" y="649"/>
                    <a:pt x="508" y="652"/>
                  </a:cubicBezTo>
                  <a:cubicBezTo>
                    <a:pt x="506" y="651"/>
                    <a:pt x="505" y="653"/>
                    <a:pt x="505" y="654"/>
                  </a:cubicBezTo>
                  <a:cubicBezTo>
                    <a:pt x="522" y="661"/>
                    <a:pt x="524" y="683"/>
                    <a:pt x="534" y="697"/>
                  </a:cubicBezTo>
                  <a:cubicBezTo>
                    <a:pt x="538" y="715"/>
                    <a:pt x="559" y="714"/>
                    <a:pt x="568" y="727"/>
                  </a:cubicBezTo>
                  <a:cubicBezTo>
                    <a:pt x="570" y="735"/>
                    <a:pt x="570" y="745"/>
                    <a:pt x="569" y="754"/>
                  </a:cubicBezTo>
                  <a:cubicBezTo>
                    <a:pt x="569" y="755"/>
                    <a:pt x="566" y="754"/>
                    <a:pt x="567" y="757"/>
                  </a:cubicBezTo>
                  <a:cubicBezTo>
                    <a:pt x="571" y="767"/>
                    <a:pt x="562" y="785"/>
                    <a:pt x="563" y="799"/>
                  </a:cubicBezTo>
                  <a:cubicBezTo>
                    <a:pt x="562" y="801"/>
                    <a:pt x="561" y="804"/>
                    <a:pt x="560" y="807"/>
                  </a:cubicBezTo>
                  <a:cubicBezTo>
                    <a:pt x="565" y="823"/>
                    <a:pt x="555" y="834"/>
                    <a:pt x="553" y="849"/>
                  </a:cubicBezTo>
                  <a:cubicBezTo>
                    <a:pt x="552" y="851"/>
                    <a:pt x="548" y="849"/>
                    <a:pt x="549" y="852"/>
                  </a:cubicBezTo>
                  <a:cubicBezTo>
                    <a:pt x="551" y="857"/>
                    <a:pt x="550" y="862"/>
                    <a:pt x="552" y="868"/>
                  </a:cubicBezTo>
                  <a:cubicBezTo>
                    <a:pt x="548" y="872"/>
                    <a:pt x="547" y="880"/>
                    <a:pt x="549" y="886"/>
                  </a:cubicBezTo>
                  <a:cubicBezTo>
                    <a:pt x="544" y="888"/>
                    <a:pt x="546" y="895"/>
                    <a:pt x="547" y="900"/>
                  </a:cubicBezTo>
                  <a:cubicBezTo>
                    <a:pt x="548" y="900"/>
                    <a:pt x="549" y="900"/>
                    <a:pt x="551" y="900"/>
                  </a:cubicBezTo>
                  <a:cubicBezTo>
                    <a:pt x="551" y="893"/>
                    <a:pt x="551" y="891"/>
                    <a:pt x="553" y="886"/>
                  </a:cubicBezTo>
                  <a:cubicBezTo>
                    <a:pt x="560" y="889"/>
                    <a:pt x="547" y="904"/>
                    <a:pt x="556" y="908"/>
                  </a:cubicBezTo>
                  <a:cubicBezTo>
                    <a:pt x="551" y="909"/>
                    <a:pt x="551" y="916"/>
                    <a:pt x="549" y="921"/>
                  </a:cubicBezTo>
                  <a:cubicBezTo>
                    <a:pt x="549" y="918"/>
                    <a:pt x="548" y="917"/>
                    <a:pt x="545" y="917"/>
                  </a:cubicBezTo>
                  <a:cubicBezTo>
                    <a:pt x="543" y="920"/>
                    <a:pt x="540" y="922"/>
                    <a:pt x="539" y="924"/>
                  </a:cubicBezTo>
                  <a:cubicBezTo>
                    <a:pt x="540" y="928"/>
                    <a:pt x="546" y="927"/>
                    <a:pt x="548" y="929"/>
                  </a:cubicBezTo>
                  <a:cubicBezTo>
                    <a:pt x="544" y="928"/>
                    <a:pt x="545" y="932"/>
                    <a:pt x="543" y="933"/>
                  </a:cubicBezTo>
                  <a:cubicBezTo>
                    <a:pt x="549" y="939"/>
                    <a:pt x="542" y="955"/>
                    <a:pt x="549" y="961"/>
                  </a:cubicBezTo>
                  <a:cubicBezTo>
                    <a:pt x="548" y="962"/>
                    <a:pt x="545" y="961"/>
                    <a:pt x="545" y="963"/>
                  </a:cubicBezTo>
                  <a:cubicBezTo>
                    <a:pt x="550" y="966"/>
                    <a:pt x="549" y="976"/>
                    <a:pt x="556" y="975"/>
                  </a:cubicBezTo>
                  <a:cubicBezTo>
                    <a:pt x="554" y="976"/>
                    <a:pt x="555" y="979"/>
                    <a:pt x="557" y="980"/>
                  </a:cubicBezTo>
                  <a:cubicBezTo>
                    <a:pt x="554" y="979"/>
                    <a:pt x="554" y="982"/>
                    <a:pt x="554" y="985"/>
                  </a:cubicBezTo>
                  <a:cubicBezTo>
                    <a:pt x="557" y="984"/>
                    <a:pt x="561" y="984"/>
                    <a:pt x="563" y="982"/>
                  </a:cubicBezTo>
                  <a:cubicBezTo>
                    <a:pt x="562" y="985"/>
                    <a:pt x="560" y="987"/>
                    <a:pt x="559" y="990"/>
                  </a:cubicBezTo>
                  <a:cubicBezTo>
                    <a:pt x="562" y="991"/>
                    <a:pt x="563" y="993"/>
                    <a:pt x="567" y="991"/>
                  </a:cubicBezTo>
                  <a:cubicBezTo>
                    <a:pt x="567" y="990"/>
                    <a:pt x="567" y="988"/>
                    <a:pt x="567" y="986"/>
                  </a:cubicBezTo>
                  <a:cubicBezTo>
                    <a:pt x="569" y="989"/>
                    <a:pt x="571" y="986"/>
                    <a:pt x="572" y="988"/>
                  </a:cubicBezTo>
                  <a:cubicBezTo>
                    <a:pt x="568" y="988"/>
                    <a:pt x="571" y="993"/>
                    <a:pt x="571" y="995"/>
                  </a:cubicBezTo>
                  <a:cubicBezTo>
                    <a:pt x="569" y="995"/>
                    <a:pt x="568" y="995"/>
                    <a:pt x="567" y="996"/>
                  </a:cubicBezTo>
                  <a:cubicBezTo>
                    <a:pt x="567" y="998"/>
                    <a:pt x="567" y="1000"/>
                    <a:pt x="567" y="1002"/>
                  </a:cubicBezTo>
                  <a:cubicBezTo>
                    <a:pt x="573" y="1001"/>
                    <a:pt x="572" y="1001"/>
                    <a:pt x="579" y="1002"/>
                  </a:cubicBezTo>
                  <a:cubicBezTo>
                    <a:pt x="582" y="996"/>
                    <a:pt x="577" y="980"/>
                    <a:pt x="581" y="977"/>
                  </a:cubicBezTo>
                  <a:cubicBezTo>
                    <a:pt x="579" y="972"/>
                    <a:pt x="575" y="966"/>
                    <a:pt x="578" y="958"/>
                  </a:cubicBezTo>
                  <a:cubicBezTo>
                    <a:pt x="588" y="956"/>
                    <a:pt x="584" y="939"/>
                    <a:pt x="595" y="938"/>
                  </a:cubicBezTo>
                  <a:cubicBezTo>
                    <a:pt x="596" y="935"/>
                    <a:pt x="598" y="934"/>
                    <a:pt x="597" y="929"/>
                  </a:cubicBezTo>
                  <a:cubicBezTo>
                    <a:pt x="585" y="930"/>
                    <a:pt x="584" y="910"/>
                    <a:pt x="598" y="911"/>
                  </a:cubicBezTo>
                  <a:cubicBezTo>
                    <a:pt x="598" y="905"/>
                    <a:pt x="601" y="894"/>
                    <a:pt x="609" y="894"/>
                  </a:cubicBezTo>
                  <a:cubicBezTo>
                    <a:pt x="609" y="892"/>
                    <a:pt x="609" y="890"/>
                    <a:pt x="609" y="887"/>
                  </a:cubicBezTo>
                  <a:cubicBezTo>
                    <a:pt x="605" y="886"/>
                    <a:pt x="606" y="890"/>
                    <a:pt x="602" y="890"/>
                  </a:cubicBezTo>
                  <a:cubicBezTo>
                    <a:pt x="601" y="886"/>
                    <a:pt x="602" y="884"/>
                    <a:pt x="600" y="879"/>
                  </a:cubicBezTo>
                  <a:cubicBezTo>
                    <a:pt x="605" y="881"/>
                    <a:pt x="614" y="883"/>
                    <a:pt x="618" y="878"/>
                  </a:cubicBezTo>
                  <a:cubicBezTo>
                    <a:pt x="615" y="872"/>
                    <a:pt x="620" y="869"/>
                    <a:pt x="617" y="864"/>
                  </a:cubicBezTo>
                  <a:cubicBezTo>
                    <a:pt x="633" y="867"/>
                    <a:pt x="647" y="861"/>
                    <a:pt x="650" y="848"/>
                  </a:cubicBezTo>
                  <a:cubicBezTo>
                    <a:pt x="648" y="844"/>
                    <a:pt x="644" y="842"/>
                    <a:pt x="646" y="837"/>
                  </a:cubicBezTo>
                  <a:cubicBezTo>
                    <a:pt x="645" y="835"/>
                    <a:pt x="639" y="833"/>
                    <a:pt x="640" y="831"/>
                  </a:cubicBezTo>
                  <a:cubicBezTo>
                    <a:pt x="644" y="833"/>
                    <a:pt x="649" y="832"/>
                    <a:pt x="652" y="836"/>
                  </a:cubicBezTo>
                  <a:cubicBezTo>
                    <a:pt x="667" y="836"/>
                    <a:pt x="673" y="823"/>
                    <a:pt x="679" y="811"/>
                  </a:cubicBezTo>
                  <a:cubicBezTo>
                    <a:pt x="679" y="813"/>
                    <a:pt x="677" y="812"/>
                    <a:pt x="679" y="814"/>
                  </a:cubicBezTo>
                  <a:cubicBezTo>
                    <a:pt x="684" y="811"/>
                    <a:pt x="688" y="806"/>
                    <a:pt x="689" y="798"/>
                  </a:cubicBezTo>
                  <a:cubicBezTo>
                    <a:pt x="698" y="794"/>
                    <a:pt x="697" y="783"/>
                    <a:pt x="698" y="771"/>
                  </a:cubicBezTo>
                  <a:cubicBezTo>
                    <a:pt x="702" y="768"/>
                    <a:pt x="706" y="764"/>
                    <a:pt x="712" y="761"/>
                  </a:cubicBezTo>
                  <a:cubicBezTo>
                    <a:pt x="713" y="761"/>
                    <a:pt x="713" y="762"/>
                    <a:pt x="715" y="762"/>
                  </a:cubicBezTo>
                  <a:cubicBezTo>
                    <a:pt x="717" y="755"/>
                    <a:pt x="726" y="756"/>
                    <a:pt x="735" y="756"/>
                  </a:cubicBezTo>
                  <a:cubicBezTo>
                    <a:pt x="735" y="753"/>
                    <a:pt x="737" y="751"/>
                    <a:pt x="741" y="750"/>
                  </a:cubicBezTo>
                  <a:cubicBezTo>
                    <a:pt x="739" y="741"/>
                    <a:pt x="752" y="738"/>
                    <a:pt x="748" y="727"/>
                  </a:cubicBezTo>
                  <a:cubicBezTo>
                    <a:pt x="756" y="722"/>
                    <a:pt x="751" y="707"/>
                    <a:pt x="753" y="695"/>
                  </a:cubicBezTo>
                  <a:cubicBezTo>
                    <a:pt x="759" y="694"/>
                    <a:pt x="761" y="689"/>
                    <a:pt x="762" y="683"/>
                  </a:cubicBezTo>
                  <a:cubicBezTo>
                    <a:pt x="774" y="679"/>
                    <a:pt x="781" y="661"/>
                    <a:pt x="773" y="647"/>
                  </a:cubicBezTo>
                  <a:cubicBezTo>
                    <a:pt x="759" y="649"/>
                    <a:pt x="755" y="635"/>
                    <a:pt x="745" y="633"/>
                  </a:cubicBezTo>
                  <a:close/>
                  <a:moveTo>
                    <a:pt x="351" y="89"/>
                  </a:moveTo>
                  <a:cubicBezTo>
                    <a:pt x="350" y="86"/>
                    <a:pt x="352" y="86"/>
                    <a:pt x="352" y="84"/>
                  </a:cubicBezTo>
                  <a:cubicBezTo>
                    <a:pt x="354" y="85"/>
                    <a:pt x="353" y="88"/>
                    <a:pt x="356" y="88"/>
                  </a:cubicBezTo>
                  <a:cubicBezTo>
                    <a:pt x="354" y="89"/>
                    <a:pt x="351" y="90"/>
                    <a:pt x="351" y="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Freeform 188" descr="MAP">
              <a:extLst>
                <a:ext uri="{FF2B5EF4-FFF2-40B4-BE49-F238E27FC236}">
                  <a16:creationId xmlns:a16="http://schemas.microsoft.com/office/drawing/2014/main" id="{10732460-E6EA-4EA2-A8BC-B1508DC15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1752" y="4201831"/>
              <a:ext cx="76803" cy="83994"/>
            </a:xfrm>
            <a:custGeom>
              <a:avLst/>
              <a:gdLst>
                <a:gd name="T0" fmla="*/ 12 w 16"/>
                <a:gd name="T1" fmla="*/ 1 h 18"/>
                <a:gd name="T2" fmla="*/ 0 w 16"/>
                <a:gd name="T3" fmla="*/ 18 h 18"/>
                <a:gd name="T4" fmla="*/ 9 w 16"/>
                <a:gd name="T5" fmla="*/ 8 h 18"/>
                <a:gd name="T6" fmla="*/ 16 w 16"/>
                <a:gd name="T7" fmla="*/ 5 h 18"/>
                <a:gd name="T8" fmla="*/ 12 w 16"/>
                <a:gd name="T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8">
                  <a:moveTo>
                    <a:pt x="12" y="1"/>
                  </a:moveTo>
                  <a:cubicBezTo>
                    <a:pt x="12" y="10"/>
                    <a:pt x="2" y="10"/>
                    <a:pt x="0" y="18"/>
                  </a:cubicBezTo>
                  <a:cubicBezTo>
                    <a:pt x="4" y="16"/>
                    <a:pt x="9" y="14"/>
                    <a:pt x="9" y="8"/>
                  </a:cubicBezTo>
                  <a:cubicBezTo>
                    <a:pt x="13" y="9"/>
                    <a:pt x="14" y="7"/>
                    <a:pt x="16" y="5"/>
                  </a:cubicBezTo>
                  <a:cubicBezTo>
                    <a:pt x="13" y="5"/>
                    <a:pt x="15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reeform 191" descr="MAP">
              <a:extLst>
                <a:ext uri="{FF2B5EF4-FFF2-40B4-BE49-F238E27FC236}">
                  <a16:creationId xmlns:a16="http://schemas.microsoft.com/office/drawing/2014/main" id="{81404A8D-A4AD-16E4-CCD5-38D42DDA1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283" y="3287660"/>
              <a:ext cx="367842" cy="355508"/>
            </a:xfrm>
            <a:custGeom>
              <a:avLst/>
              <a:gdLst>
                <a:gd name="T0" fmla="*/ 36 w 77"/>
                <a:gd name="T1" fmla="*/ 45 h 77"/>
                <a:gd name="T2" fmla="*/ 21 w 77"/>
                <a:gd name="T3" fmla="*/ 44 h 77"/>
                <a:gd name="T4" fmla="*/ 9 w 77"/>
                <a:gd name="T5" fmla="*/ 53 h 77"/>
                <a:gd name="T6" fmla="*/ 1 w 77"/>
                <a:gd name="T7" fmla="*/ 60 h 77"/>
                <a:gd name="T8" fmla="*/ 4 w 77"/>
                <a:gd name="T9" fmla="*/ 65 h 77"/>
                <a:gd name="T10" fmla="*/ 6 w 77"/>
                <a:gd name="T11" fmla="*/ 64 h 77"/>
                <a:gd name="T12" fmla="*/ 7 w 77"/>
                <a:gd name="T13" fmla="*/ 65 h 77"/>
                <a:gd name="T14" fmla="*/ 5 w 77"/>
                <a:gd name="T15" fmla="*/ 75 h 77"/>
                <a:gd name="T16" fmla="*/ 10 w 77"/>
                <a:gd name="T17" fmla="*/ 77 h 77"/>
                <a:gd name="T18" fmla="*/ 15 w 77"/>
                <a:gd name="T19" fmla="*/ 59 h 77"/>
                <a:gd name="T20" fmla="*/ 10 w 77"/>
                <a:gd name="T21" fmla="*/ 56 h 77"/>
                <a:gd name="T22" fmla="*/ 35 w 77"/>
                <a:gd name="T23" fmla="*/ 51 h 77"/>
                <a:gd name="T24" fmla="*/ 39 w 77"/>
                <a:gd name="T25" fmla="*/ 60 h 77"/>
                <a:gd name="T26" fmla="*/ 45 w 77"/>
                <a:gd name="T27" fmla="*/ 54 h 77"/>
                <a:gd name="T28" fmla="*/ 43 w 77"/>
                <a:gd name="T29" fmla="*/ 50 h 77"/>
                <a:gd name="T30" fmla="*/ 46 w 77"/>
                <a:gd name="T31" fmla="*/ 52 h 77"/>
                <a:gd name="T32" fmla="*/ 55 w 77"/>
                <a:gd name="T33" fmla="*/ 48 h 77"/>
                <a:gd name="T34" fmla="*/ 55 w 77"/>
                <a:gd name="T35" fmla="*/ 51 h 77"/>
                <a:gd name="T36" fmla="*/ 62 w 77"/>
                <a:gd name="T37" fmla="*/ 45 h 77"/>
                <a:gd name="T38" fmla="*/ 61 w 77"/>
                <a:gd name="T39" fmla="*/ 50 h 77"/>
                <a:gd name="T40" fmla="*/ 68 w 77"/>
                <a:gd name="T41" fmla="*/ 43 h 77"/>
                <a:gd name="T42" fmla="*/ 68 w 77"/>
                <a:gd name="T43" fmla="*/ 27 h 77"/>
                <a:gd name="T44" fmla="*/ 72 w 77"/>
                <a:gd name="T45" fmla="*/ 1 h 77"/>
                <a:gd name="T46" fmla="*/ 67 w 77"/>
                <a:gd name="T47" fmla="*/ 1 h 77"/>
                <a:gd name="T48" fmla="*/ 69 w 77"/>
                <a:gd name="T49" fmla="*/ 4 h 77"/>
                <a:gd name="T50" fmla="*/ 64 w 77"/>
                <a:gd name="T51" fmla="*/ 3 h 77"/>
                <a:gd name="T52" fmla="*/ 63 w 77"/>
                <a:gd name="T53" fmla="*/ 16 h 77"/>
                <a:gd name="T54" fmla="*/ 46 w 77"/>
                <a:gd name="T55" fmla="*/ 35 h 77"/>
                <a:gd name="T56" fmla="*/ 48 w 77"/>
                <a:gd name="T57" fmla="*/ 30 h 77"/>
                <a:gd name="T58" fmla="*/ 43 w 77"/>
                <a:gd name="T59" fmla="*/ 32 h 77"/>
                <a:gd name="T60" fmla="*/ 38 w 77"/>
                <a:gd name="T61" fmla="*/ 44 h 77"/>
                <a:gd name="T62" fmla="*/ 36 w 77"/>
                <a:gd name="T63" fmla="*/ 4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" h="77">
                  <a:moveTo>
                    <a:pt x="36" y="45"/>
                  </a:moveTo>
                  <a:cubicBezTo>
                    <a:pt x="34" y="41"/>
                    <a:pt x="25" y="47"/>
                    <a:pt x="21" y="44"/>
                  </a:cubicBezTo>
                  <a:cubicBezTo>
                    <a:pt x="17" y="46"/>
                    <a:pt x="16" y="53"/>
                    <a:pt x="9" y="53"/>
                  </a:cubicBezTo>
                  <a:cubicBezTo>
                    <a:pt x="9" y="58"/>
                    <a:pt x="5" y="59"/>
                    <a:pt x="1" y="60"/>
                  </a:cubicBezTo>
                  <a:cubicBezTo>
                    <a:pt x="0" y="63"/>
                    <a:pt x="3" y="64"/>
                    <a:pt x="4" y="65"/>
                  </a:cubicBezTo>
                  <a:cubicBezTo>
                    <a:pt x="4" y="65"/>
                    <a:pt x="6" y="62"/>
                    <a:pt x="6" y="64"/>
                  </a:cubicBezTo>
                  <a:cubicBezTo>
                    <a:pt x="6" y="64"/>
                    <a:pt x="7" y="65"/>
                    <a:pt x="7" y="65"/>
                  </a:cubicBezTo>
                  <a:cubicBezTo>
                    <a:pt x="4" y="68"/>
                    <a:pt x="6" y="71"/>
                    <a:pt x="5" y="75"/>
                  </a:cubicBezTo>
                  <a:cubicBezTo>
                    <a:pt x="7" y="76"/>
                    <a:pt x="7" y="76"/>
                    <a:pt x="10" y="77"/>
                  </a:cubicBezTo>
                  <a:cubicBezTo>
                    <a:pt x="13" y="72"/>
                    <a:pt x="16" y="64"/>
                    <a:pt x="15" y="59"/>
                  </a:cubicBezTo>
                  <a:cubicBezTo>
                    <a:pt x="13" y="58"/>
                    <a:pt x="11" y="59"/>
                    <a:pt x="10" y="56"/>
                  </a:cubicBezTo>
                  <a:cubicBezTo>
                    <a:pt x="18" y="56"/>
                    <a:pt x="23" y="51"/>
                    <a:pt x="35" y="51"/>
                  </a:cubicBezTo>
                  <a:cubicBezTo>
                    <a:pt x="31" y="54"/>
                    <a:pt x="34" y="60"/>
                    <a:pt x="39" y="60"/>
                  </a:cubicBezTo>
                  <a:cubicBezTo>
                    <a:pt x="39" y="56"/>
                    <a:pt x="42" y="54"/>
                    <a:pt x="45" y="54"/>
                  </a:cubicBezTo>
                  <a:cubicBezTo>
                    <a:pt x="46" y="51"/>
                    <a:pt x="43" y="52"/>
                    <a:pt x="43" y="50"/>
                  </a:cubicBezTo>
                  <a:cubicBezTo>
                    <a:pt x="44" y="49"/>
                    <a:pt x="46" y="50"/>
                    <a:pt x="46" y="52"/>
                  </a:cubicBezTo>
                  <a:cubicBezTo>
                    <a:pt x="50" y="52"/>
                    <a:pt x="54" y="51"/>
                    <a:pt x="55" y="48"/>
                  </a:cubicBezTo>
                  <a:cubicBezTo>
                    <a:pt x="55" y="50"/>
                    <a:pt x="54" y="50"/>
                    <a:pt x="55" y="51"/>
                  </a:cubicBezTo>
                  <a:cubicBezTo>
                    <a:pt x="58" y="50"/>
                    <a:pt x="58" y="46"/>
                    <a:pt x="62" y="45"/>
                  </a:cubicBezTo>
                  <a:cubicBezTo>
                    <a:pt x="62" y="47"/>
                    <a:pt x="60" y="47"/>
                    <a:pt x="61" y="50"/>
                  </a:cubicBezTo>
                  <a:cubicBezTo>
                    <a:pt x="66" y="50"/>
                    <a:pt x="65" y="44"/>
                    <a:pt x="68" y="43"/>
                  </a:cubicBezTo>
                  <a:cubicBezTo>
                    <a:pt x="63" y="38"/>
                    <a:pt x="72" y="33"/>
                    <a:pt x="68" y="27"/>
                  </a:cubicBezTo>
                  <a:cubicBezTo>
                    <a:pt x="77" y="20"/>
                    <a:pt x="74" y="12"/>
                    <a:pt x="72" y="1"/>
                  </a:cubicBezTo>
                  <a:cubicBezTo>
                    <a:pt x="69" y="0"/>
                    <a:pt x="69" y="0"/>
                    <a:pt x="67" y="1"/>
                  </a:cubicBezTo>
                  <a:cubicBezTo>
                    <a:pt x="66" y="4"/>
                    <a:pt x="69" y="3"/>
                    <a:pt x="69" y="4"/>
                  </a:cubicBezTo>
                  <a:cubicBezTo>
                    <a:pt x="66" y="6"/>
                    <a:pt x="67" y="4"/>
                    <a:pt x="64" y="3"/>
                  </a:cubicBezTo>
                  <a:cubicBezTo>
                    <a:pt x="61" y="6"/>
                    <a:pt x="61" y="12"/>
                    <a:pt x="63" y="16"/>
                  </a:cubicBezTo>
                  <a:cubicBezTo>
                    <a:pt x="60" y="25"/>
                    <a:pt x="53" y="34"/>
                    <a:pt x="46" y="35"/>
                  </a:cubicBezTo>
                  <a:cubicBezTo>
                    <a:pt x="46" y="32"/>
                    <a:pt x="49" y="33"/>
                    <a:pt x="48" y="30"/>
                  </a:cubicBezTo>
                  <a:cubicBezTo>
                    <a:pt x="45" y="29"/>
                    <a:pt x="44" y="31"/>
                    <a:pt x="43" y="32"/>
                  </a:cubicBezTo>
                  <a:cubicBezTo>
                    <a:pt x="44" y="38"/>
                    <a:pt x="38" y="39"/>
                    <a:pt x="38" y="44"/>
                  </a:cubicBezTo>
                  <a:cubicBezTo>
                    <a:pt x="37" y="44"/>
                    <a:pt x="37" y="45"/>
                    <a:pt x="36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 101" descr="MAP">
              <a:extLst>
                <a:ext uri="{FF2B5EF4-FFF2-40B4-BE49-F238E27FC236}">
                  <a16:creationId xmlns:a16="http://schemas.microsoft.com/office/drawing/2014/main" id="{5CE52983-C67E-70B7-203D-63883BF7D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683" y="890551"/>
              <a:ext cx="28296" cy="21487"/>
            </a:xfrm>
            <a:custGeom>
              <a:avLst/>
              <a:gdLst>
                <a:gd name="T0" fmla="*/ 3 w 6"/>
                <a:gd name="T1" fmla="*/ 0 h 5"/>
                <a:gd name="T2" fmla="*/ 1 w 6"/>
                <a:gd name="T3" fmla="*/ 4 h 5"/>
                <a:gd name="T4" fmla="*/ 6 w 6"/>
                <a:gd name="T5" fmla="*/ 3 h 5"/>
                <a:gd name="T6" fmla="*/ 3 w 6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3" y="0"/>
                  </a:moveTo>
                  <a:cubicBezTo>
                    <a:pt x="2" y="2"/>
                    <a:pt x="0" y="2"/>
                    <a:pt x="1" y="4"/>
                  </a:cubicBezTo>
                  <a:cubicBezTo>
                    <a:pt x="2" y="5"/>
                    <a:pt x="5" y="5"/>
                    <a:pt x="6" y="3"/>
                  </a:cubicBezTo>
                  <a:cubicBezTo>
                    <a:pt x="4" y="3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454B2A2-4287-925C-8E7C-0166F5060BC8}"/>
              </a:ext>
            </a:extLst>
          </p:cNvPr>
          <p:cNvGrpSpPr/>
          <p:nvPr/>
        </p:nvGrpSpPr>
        <p:grpSpPr>
          <a:xfrm>
            <a:off x="90000" y="448166"/>
            <a:ext cx="6320211" cy="3051715"/>
            <a:chOff x="1640507" y="1640157"/>
            <a:chExt cx="8572972" cy="4139461"/>
          </a:xfrm>
        </p:grpSpPr>
        <p:sp>
          <p:nvSpPr>
            <p:cNvPr id="100" name="Freeform: Shape 99" descr="MAP">
              <a:extLst>
                <a:ext uri="{FF2B5EF4-FFF2-40B4-BE49-F238E27FC236}">
                  <a16:creationId xmlns:a16="http://schemas.microsoft.com/office/drawing/2014/main" id="{63B857C6-632A-232A-3605-E490B5F9C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779916" y="3285535"/>
              <a:ext cx="43618" cy="887986"/>
            </a:xfrm>
            <a:custGeom>
              <a:avLst/>
              <a:gdLst>
                <a:gd name="connsiteX0" fmla="*/ 0 w 694357"/>
                <a:gd name="connsiteY0" fmla="*/ 782374 h 782374"/>
                <a:gd name="connsiteX1" fmla="*/ 694357 w 694357"/>
                <a:gd name="connsiteY1" fmla="*/ 782374 h 782374"/>
                <a:gd name="connsiteX2" fmla="*/ 694357 w 694357"/>
                <a:gd name="connsiteY2" fmla="*/ 0 h 78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4357" h="782374">
                  <a:moveTo>
                    <a:pt x="0" y="782374"/>
                  </a:moveTo>
                  <a:lnTo>
                    <a:pt x="694357" y="782374"/>
                  </a:lnTo>
                  <a:lnTo>
                    <a:pt x="694357" y="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Freeform: Shape 100" descr="MAP">
              <a:extLst>
                <a:ext uri="{FF2B5EF4-FFF2-40B4-BE49-F238E27FC236}">
                  <a16:creationId xmlns:a16="http://schemas.microsoft.com/office/drawing/2014/main" id="{D0FC2578-416C-7BDB-0789-3BFF0ECDD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06924" y="3949368"/>
              <a:ext cx="201667" cy="479401"/>
            </a:xfrm>
            <a:custGeom>
              <a:avLst/>
              <a:gdLst>
                <a:gd name="connsiteX0" fmla="*/ 0 w 911225"/>
                <a:gd name="connsiteY0" fmla="*/ 187325 h 187325"/>
                <a:gd name="connsiteX1" fmla="*/ 911225 w 911225"/>
                <a:gd name="connsiteY1" fmla="*/ 187325 h 187325"/>
                <a:gd name="connsiteX2" fmla="*/ 911225 w 911225"/>
                <a:gd name="connsiteY2" fmla="*/ 0 h 18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1225" h="187325">
                  <a:moveTo>
                    <a:pt x="0" y="187325"/>
                  </a:moveTo>
                  <a:lnTo>
                    <a:pt x="911225" y="187325"/>
                  </a:lnTo>
                  <a:lnTo>
                    <a:pt x="911225" y="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reeform: Shape 101" descr="MAP">
              <a:extLst>
                <a:ext uri="{FF2B5EF4-FFF2-40B4-BE49-F238E27FC236}">
                  <a16:creationId xmlns:a16="http://schemas.microsoft.com/office/drawing/2014/main" id="{35B9A6E2-5BB1-F0B0-8525-99582A6FC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97836" y="3551234"/>
              <a:ext cx="175917" cy="1188197"/>
            </a:xfrm>
            <a:custGeom>
              <a:avLst/>
              <a:gdLst>
                <a:gd name="connsiteX0" fmla="*/ 0 w 1002506"/>
                <a:gd name="connsiteY0" fmla="*/ 871537 h 871537"/>
                <a:gd name="connsiteX1" fmla="*/ 1002506 w 1002506"/>
                <a:gd name="connsiteY1" fmla="*/ 871537 h 871537"/>
                <a:gd name="connsiteX2" fmla="*/ 1002506 w 1002506"/>
                <a:gd name="connsiteY2" fmla="*/ 0 h 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506" h="871537">
                  <a:moveTo>
                    <a:pt x="0" y="871537"/>
                  </a:moveTo>
                  <a:lnTo>
                    <a:pt x="1002506" y="871537"/>
                  </a:lnTo>
                  <a:lnTo>
                    <a:pt x="1002506" y="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reeform: Shape 102" descr="MAP">
              <a:extLst>
                <a:ext uri="{FF2B5EF4-FFF2-40B4-BE49-F238E27FC236}">
                  <a16:creationId xmlns:a16="http://schemas.microsoft.com/office/drawing/2014/main" id="{031F2BB1-3EB3-23AB-5F4A-71348EDE9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048348" y="3682208"/>
              <a:ext cx="87960" cy="1254300"/>
            </a:xfrm>
            <a:custGeom>
              <a:avLst/>
              <a:gdLst>
                <a:gd name="connsiteX0" fmla="*/ 0 w 1073944"/>
                <a:gd name="connsiteY0" fmla="*/ 923925 h 923925"/>
                <a:gd name="connsiteX1" fmla="*/ 1073944 w 1073944"/>
                <a:gd name="connsiteY1" fmla="*/ 923925 h 923925"/>
                <a:gd name="connsiteX2" fmla="*/ 1073944 w 1073944"/>
                <a:gd name="connsiteY2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944" h="923925">
                  <a:moveTo>
                    <a:pt x="0" y="923925"/>
                  </a:moveTo>
                  <a:lnTo>
                    <a:pt x="1073944" y="923925"/>
                  </a:lnTo>
                  <a:lnTo>
                    <a:pt x="1073944" y="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reeform: Shape 103" descr="MAP">
              <a:extLst>
                <a:ext uri="{FF2B5EF4-FFF2-40B4-BE49-F238E27FC236}">
                  <a16:creationId xmlns:a16="http://schemas.microsoft.com/office/drawing/2014/main" id="{760B632B-9972-B5DA-3481-D67CF88F7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71512" y="1974327"/>
              <a:ext cx="51364" cy="1271301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Freeform: Shape 104" descr="MAP">
              <a:extLst>
                <a:ext uri="{FF2B5EF4-FFF2-40B4-BE49-F238E27FC236}">
                  <a16:creationId xmlns:a16="http://schemas.microsoft.com/office/drawing/2014/main" id="{A32CCE3F-D457-CC08-CE14-BF9FA3DF60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257185" y="2500277"/>
              <a:ext cx="253147" cy="372630"/>
            </a:xfrm>
            <a:custGeom>
              <a:avLst/>
              <a:gdLst>
                <a:gd name="connsiteX0" fmla="*/ 0 w 250031"/>
                <a:gd name="connsiteY0" fmla="*/ 0 h 83344"/>
                <a:gd name="connsiteX1" fmla="*/ 250031 w 250031"/>
                <a:gd name="connsiteY1" fmla="*/ 0 h 83344"/>
                <a:gd name="connsiteX2" fmla="*/ 250031 w 250031"/>
                <a:gd name="connsiteY2" fmla="*/ 83344 h 8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1" h="83344">
                  <a:moveTo>
                    <a:pt x="0" y="0"/>
                  </a:moveTo>
                  <a:lnTo>
                    <a:pt x="250031" y="0"/>
                  </a:lnTo>
                  <a:lnTo>
                    <a:pt x="250031" y="83344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reeform: Shape 105" descr="MAP">
              <a:extLst>
                <a:ext uri="{FF2B5EF4-FFF2-40B4-BE49-F238E27FC236}">
                  <a16:creationId xmlns:a16="http://schemas.microsoft.com/office/drawing/2014/main" id="{1455559B-31F2-002B-A174-C6C9AF051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V="1">
              <a:off x="2494731" y="3507214"/>
              <a:ext cx="37532" cy="419938"/>
            </a:xfrm>
            <a:custGeom>
              <a:avLst/>
              <a:gdLst>
                <a:gd name="connsiteX0" fmla="*/ 0 w 250031"/>
                <a:gd name="connsiteY0" fmla="*/ 0 h 83344"/>
                <a:gd name="connsiteX1" fmla="*/ 250031 w 250031"/>
                <a:gd name="connsiteY1" fmla="*/ 0 h 83344"/>
                <a:gd name="connsiteX2" fmla="*/ 250031 w 250031"/>
                <a:gd name="connsiteY2" fmla="*/ 83344 h 8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1" h="83344">
                  <a:moveTo>
                    <a:pt x="0" y="0"/>
                  </a:moveTo>
                  <a:lnTo>
                    <a:pt x="250031" y="0"/>
                  </a:lnTo>
                  <a:lnTo>
                    <a:pt x="250031" y="83344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reeform: Shape 106" descr="MAP">
              <a:extLst>
                <a:ext uri="{FF2B5EF4-FFF2-40B4-BE49-F238E27FC236}">
                  <a16:creationId xmlns:a16="http://schemas.microsoft.com/office/drawing/2014/main" id="{00134303-2772-5F09-0CC9-5A82B00FB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V="1">
              <a:off x="2228069" y="3336616"/>
              <a:ext cx="159539" cy="390257"/>
            </a:xfrm>
            <a:custGeom>
              <a:avLst/>
              <a:gdLst>
                <a:gd name="connsiteX0" fmla="*/ 0 w 250031"/>
                <a:gd name="connsiteY0" fmla="*/ 0 h 83344"/>
                <a:gd name="connsiteX1" fmla="*/ 250031 w 250031"/>
                <a:gd name="connsiteY1" fmla="*/ 0 h 83344"/>
                <a:gd name="connsiteX2" fmla="*/ 250031 w 250031"/>
                <a:gd name="connsiteY2" fmla="*/ 83344 h 8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1" h="83344">
                  <a:moveTo>
                    <a:pt x="0" y="0"/>
                  </a:moveTo>
                  <a:lnTo>
                    <a:pt x="250031" y="0"/>
                  </a:lnTo>
                  <a:lnTo>
                    <a:pt x="250031" y="83344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Freeform: Shape 107" descr="MAP">
              <a:extLst>
                <a:ext uri="{FF2B5EF4-FFF2-40B4-BE49-F238E27FC236}">
                  <a16:creationId xmlns:a16="http://schemas.microsoft.com/office/drawing/2014/main" id="{B69E1BBF-01D6-36C9-411E-C8CC2FDBB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3485801" y="2269429"/>
              <a:ext cx="0" cy="957080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  <a:gd name="connsiteX0" fmla="*/ 0 w 0"/>
                <a:gd name="connsiteY0" fmla="*/ 0 h 952500"/>
                <a:gd name="connsiteX1" fmla="*/ 0 w 0"/>
                <a:gd name="connsiteY1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952500">
                  <a:moveTo>
                    <a:pt x="0" y="0"/>
                  </a:moveTo>
                  <a:lnTo>
                    <a:pt x="0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Freeform: Shape 108" descr="MAP">
              <a:extLst>
                <a:ext uri="{FF2B5EF4-FFF2-40B4-BE49-F238E27FC236}">
                  <a16:creationId xmlns:a16="http://schemas.microsoft.com/office/drawing/2014/main" id="{E853A9E7-ABDA-5785-FECA-E8DCB5CD2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3647824" y="2518347"/>
              <a:ext cx="104077" cy="604859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Freeform: Shape 109" descr="MAP">
              <a:extLst>
                <a:ext uri="{FF2B5EF4-FFF2-40B4-BE49-F238E27FC236}">
                  <a16:creationId xmlns:a16="http://schemas.microsoft.com/office/drawing/2014/main" id="{F86486E3-8C53-FBD8-5574-98744D76D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3761304" y="2773347"/>
              <a:ext cx="85721" cy="310857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Freeform: Shape 110" descr="MAP">
              <a:extLst>
                <a:ext uri="{FF2B5EF4-FFF2-40B4-BE49-F238E27FC236}">
                  <a16:creationId xmlns:a16="http://schemas.microsoft.com/office/drawing/2014/main" id="{3AEF3BA0-41A5-413E-384F-5AA8127E3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3841127" y="3029209"/>
              <a:ext cx="115410" cy="146543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Freeform: Shape 111" descr="MAP">
              <a:extLst>
                <a:ext uri="{FF2B5EF4-FFF2-40B4-BE49-F238E27FC236}">
                  <a16:creationId xmlns:a16="http://schemas.microsoft.com/office/drawing/2014/main" id="{F7DAD203-BF55-B706-EDEC-C6BEB7DC9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3433604" y="3498456"/>
              <a:ext cx="247807" cy="1127248"/>
            </a:xfrm>
            <a:custGeom>
              <a:avLst/>
              <a:gdLst>
                <a:gd name="connsiteX0" fmla="*/ 0 w 1073944"/>
                <a:gd name="connsiteY0" fmla="*/ 923925 h 923925"/>
                <a:gd name="connsiteX1" fmla="*/ 1073944 w 1073944"/>
                <a:gd name="connsiteY1" fmla="*/ 923925 h 923925"/>
                <a:gd name="connsiteX2" fmla="*/ 1073944 w 1073944"/>
                <a:gd name="connsiteY2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944" h="923925">
                  <a:moveTo>
                    <a:pt x="0" y="923925"/>
                  </a:moveTo>
                  <a:lnTo>
                    <a:pt x="1073944" y="923925"/>
                  </a:lnTo>
                  <a:lnTo>
                    <a:pt x="1073944" y="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Freeform: Shape 112" descr="MAP">
              <a:extLst>
                <a:ext uri="{FF2B5EF4-FFF2-40B4-BE49-F238E27FC236}">
                  <a16:creationId xmlns:a16="http://schemas.microsoft.com/office/drawing/2014/main" id="{CA3B35E8-E475-A8C4-C02C-122F10E0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3660202" y="3354688"/>
              <a:ext cx="114744" cy="327522"/>
            </a:xfrm>
            <a:custGeom>
              <a:avLst/>
              <a:gdLst>
                <a:gd name="connsiteX0" fmla="*/ 0 w 1073944"/>
                <a:gd name="connsiteY0" fmla="*/ 923925 h 923925"/>
                <a:gd name="connsiteX1" fmla="*/ 1073944 w 1073944"/>
                <a:gd name="connsiteY1" fmla="*/ 923925 h 923925"/>
                <a:gd name="connsiteX2" fmla="*/ 1073944 w 1073944"/>
                <a:gd name="connsiteY2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944" h="923925">
                  <a:moveTo>
                    <a:pt x="0" y="923925"/>
                  </a:moveTo>
                  <a:lnTo>
                    <a:pt x="1073944" y="923925"/>
                  </a:lnTo>
                  <a:lnTo>
                    <a:pt x="1073944" y="0"/>
                  </a:lnTo>
                </a:path>
              </a:pathLst>
            </a:custGeom>
            <a:ln w="12700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Freeform: Shape 113" descr="MAP">
              <a:extLst>
                <a:ext uri="{FF2B5EF4-FFF2-40B4-BE49-F238E27FC236}">
                  <a16:creationId xmlns:a16="http://schemas.microsoft.com/office/drawing/2014/main" id="{4BB09846-65C4-AAB4-280F-5E14A11C8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3220432" y="3367952"/>
              <a:ext cx="43732" cy="1833257"/>
            </a:xfrm>
            <a:custGeom>
              <a:avLst/>
              <a:gdLst>
                <a:gd name="connsiteX0" fmla="*/ 0 w 1073944"/>
                <a:gd name="connsiteY0" fmla="*/ 923925 h 923925"/>
                <a:gd name="connsiteX1" fmla="*/ 1073944 w 1073944"/>
                <a:gd name="connsiteY1" fmla="*/ 923925 h 923925"/>
                <a:gd name="connsiteX2" fmla="*/ 1073944 w 1073944"/>
                <a:gd name="connsiteY2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944" h="923925">
                  <a:moveTo>
                    <a:pt x="0" y="923925"/>
                  </a:moveTo>
                  <a:lnTo>
                    <a:pt x="1073944" y="923925"/>
                  </a:lnTo>
                  <a:lnTo>
                    <a:pt x="1073944" y="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Freeform: Shape 114" descr="MAP">
              <a:extLst>
                <a:ext uri="{FF2B5EF4-FFF2-40B4-BE49-F238E27FC236}">
                  <a16:creationId xmlns:a16="http://schemas.microsoft.com/office/drawing/2014/main" id="{E778E632-076B-43EF-2E5D-E34CFB129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3714935" y="3271694"/>
              <a:ext cx="108932" cy="179759"/>
            </a:xfrm>
            <a:custGeom>
              <a:avLst/>
              <a:gdLst>
                <a:gd name="connsiteX0" fmla="*/ 0 w 1073944"/>
                <a:gd name="connsiteY0" fmla="*/ 923925 h 923925"/>
                <a:gd name="connsiteX1" fmla="*/ 1073944 w 1073944"/>
                <a:gd name="connsiteY1" fmla="*/ 923925 h 923925"/>
                <a:gd name="connsiteX2" fmla="*/ 1073944 w 1073944"/>
                <a:gd name="connsiteY2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944" h="923925">
                  <a:moveTo>
                    <a:pt x="0" y="923925"/>
                  </a:moveTo>
                  <a:lnTo>
                    <a:pt x="1073944" y="923925"/>
                  </a:lnTo>
                  <a:lnTo>
                    <a:pt x="1073944" y="0"/>
                  </a:lnTo>
                </a:path>
              </a:pathLst>
            </a:custGeom>
            <a:ln w="12700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Freeform: Shape 115" descr="MAP">
              <a:extLst>
                <a:ext uri="{FF2B5EF4-FFF2-40B4-BE49-F238E27FC236}">
                  <a16:creationId xmlns:a16="http://schemas.microsoft.com/office/drawing/2014/main" id="{06424584-CA2C-19B7-695D-792AA70E4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4455819" y="5051263"/>
              <a:ext cx="181799" cy="106844"/>
            </a:xfrm>
            <a:custGeom>
              <a:avLst/>
              <a:gdLst>
                <a:gd name="connsiteX0" fmla="*/ 0 w 1073944"/>
                <a:gd name="connsiteY0" fmla="*/ 923925 h 923925"/>
                <a:gd name="connsiteX1" fmla="*/ 1073944 w 1073944"/>
                <a:gd name="connsiteY1" fmla="*/ 923925 h 923925"/>
                <a:gd name="connsiteX2" fmla="*/ 1073944 w 1073944"/>
                <a:gd name="connsiteY2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944" h="923925">
                  <a:moveTo>
                    <a:pt x="0" y="923925"/>
                  </a:moveTo>
                  <a:lnTo>
                    <a:pt x="1073944" y="923925"/>
                  </a:lnTo>
                  <a:lnTo>
                    <a:pt x="1073944" y="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: Shape 116" descr="MAP">
              <a:extLst>
                <a:ext uri="{FF2B5EF4-FFF2-40B4-BE49-F238E27FC236}">
                  <a16:creationId xmlns:a16="http://schemas.microsoft.com/office/drawing/2014/main" id="{08C4B190-26A4-B7D6-B384-6D1FB456D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553356" y="5323812"/>
              <a:ext cx="101651" cy="102390"/>
            </a:xfrm>
            <a:custGeom>
              <a:avLst/>
              <a:gdLst>
                <a:gd name="connsiteX0" fmla="*/ 0 w 1073944"/>
                <a:gd name="connsiteY0" fmla="*/ 923925 h 923925"/>
                <a:gd name="connsiteX1" fmla="*/ 1073944 w 1073944"/>
                <a:gd name="connsiteY1" fmla="*/ 923925 h 923925"/>
                <a:gd name="connsiteX2" fmla="*/ 1073944 w 1073944"/>
                <a:gd name="connsiteY2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944" h="923925">
                  <a:moveTo>
                    <a:pt x="0" y="923925"/>
                  </a:moveTo>
                  <a:lnTo>
                    <a:pt x="1073944" y="923925"/>
                  </a:lnTo>
                  <a:lnTo>
                    <a:pt x="1073944" y="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: Shape 117" descr="MAP">
              <a:extLst>
                <a:ext uri="{FF2B5EF4-FFF2-40B4-BE49-F238E27FC236}">
                  <a16:creationId xmlns:a16="http://schemas.microsoft.com/office/drawing/2014/main" id="{D6128438-66A5-EE39-7E7C-76EA15373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66333" y="1793925"/>
              <a:ext cx="168460" cy="1050388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: Shape 118" descr="MAP">
              <a:extLst>
                <a:ext uri="{FF2B5EF4-FFF2-40B4-BE49-F238E27FC236}">
                  <a16:creationId xmlns:a16="http://schemas.microsoft.com/office/drawing/2014/main" id="{3F448402-97BB-164A-A6D8-180721F30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040297" y="2288412"/>
              <a:ext cx="362927" cy="363861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: Shape 119" descr="MAP">
              <a:extLst>
                <a:ext uri="{FF2B5EF4-FFF2-40B4-BE49-F238E27FC236}">
                  <a16:creationId xmlns:a16="http://schemas.microsoft.com/office/drawing/2014/main" id="{CA8CE06F-C549-DDF1-9033-3F6457C9B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V="1">
              <a:off x="5786288" y="3029206"/>
              <a:ext cx="91912" cy="173676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: Shape 120" descr="MAP">
              <a:extLst>
                <a:ext uri="{FF2B5EF4-FFF2-40B4-BE49-F238E27FC236}">
                  <a16:creationId xmlns:a16="http://schemas.microsoft.com/office/drawing/2014/main" id="{B560D430-7B53-22CA-715A-4BD0E4527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V="1">
              <a:off x="6029012" y="3117446"/>
              <a:ext cx="37532" cy="511982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  <a:gd name="connsiteX0" fmla="*/ 0 w 0"/>
                <a:gd name="connsiteY0" fmla="*/ 0 h 952500"/>
                <a:gd name="connsiteX1" fmla="*/ 0 w 0"/>
                <a:gd name="connsiteY1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952500">
                  <a:moveTo>
                    <a:pt x="0" y="0"/>
                  </a:moveTo>
                  <a:lnTo>
                    <a:pt x="0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: Shape 121" descr="MAP">
              <a:extLst>
                <a:ext uri="{FF2B5EF4-FFF2-40B4-BE49-F238E27FC236}">
                  <a16:creationId xmlns:a16="http://schemas.microsoft.com/office/drawing/2014/main" id="{E1B49146-D463-6C45-E062-1678D202A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6081066" y="3048058"/>
              <a:ext cx="755739" cy="154825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reeform: Shape 122" descr="MAP">
              <a:extLst>
                <a:ext uri="{FF2B5EF4-FFF2-40B4-BE49-F238E27FC236}">
                  <a16:creationId xmlns:a16="http://schemas.microsoft.com/office/drawing/2014/main" id="{0DFD91BD-F726-B56D-7AAE-E3875A532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730462" y="3451536"/>
              <a:ext cx="137743" cy="170947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: Shape 123" descr="MAP">
              <a:extLst>
                <a:ext uri="{FF2B5EF4-FFF2-40B4-BE49-F238E27FC236}">
                  <a16:creationId xmlns:a16="http://schemas.microsoft.com/office/drawing/2014/main" id="{9E5361A8-BE20-1C25-9D41-5069FA8A4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7290325" y="3700003"/>
              <a:ext cx="218136" cy="132597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Freeform: Shape 124" descr="MAP">
              <a:extLst>
                <a:ext uri="{FF2B5EF4-FFF2-40B4-BE49-F238E27FC236}">
                  <a16:creationId xmlns:a16="http://schemas.microsoft.com/office/drawing/2014/main" id="{4B6FBDDF-E2E6-591E-5E76-A4BFA0B62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779541" y="5566667"/>
              <a:ext cx="87258" cy="122933"/>
            </a:xfrm>
            <a:custGeom>
              <a:avLst/>
              <a:gdLst>
                <a:gd name="connsiteX0" fmla="*/ 0 w 1073944"/>
                <a:gd name="connsiteY0" fmla="*/ 923925 h 923925"/>
                <a:gd name="connsiteX1" fmla="*/ 1073944 w 1073944"/>
                <a:gd name="connsiteY1" fmla="*/ 923925 h 923925"/>
                <a:gd name="connsiteX2" fmla="*/ 1073944 w 1073944"/>
                <a:gd name="connsiteY2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944" h="923925">
                  <a:moveTo>
                    <a:pt x="0" y="923925"/>
                  </a:moveTo>
                  <a:lnTo>
                    <a:pt x="1073944" y="923925"/>
                  </a:lnTo>
                  <a:lnTo>
                    <a:pt x="1073944" y="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reeform: Shape 125" descr="MAP">
              <a:extLst>
                <a:ext uri="{FF2B5EF4-FFF2-40B4-BE49-F238E27FC236}">
                  <a16:creationId xmlns:a16="http://schemas.microsoft.com/office/drawing/2014/main" id="{76D831B1-0992-0E97-9BC2-65EB6E037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V="1">
              <a:off x="7678179" y="3991416"/>
              <a:ext cx="126786" cy="502878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reeform: Shape 126" descr="MAP">
              <a:extLst>
                <a:ext uri="{FF2B5EF4-FFF2-40B4-BE49-F238E27FC236}">
                  <a16:creationId xmlns:a16="http://schemas.microsoft.com/office/drawing/2014/main" id="{75741E57-549C-0EB8-7D58-94F4F1144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7945057" y="4035411"/>
              <a:ext cx="192998" cy="130289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Freeform: Shape 127" descr="MAP">
              <a:extLst>
                <a:ext uri="{FF2B5EF4-FFF2-40B4-BE49-F238E27FC236}">
                  <a16:creationId xmlns:a16="http://schemas.microsoft.com/office/drawing/2014/main" id="{F9BF0FFB-D3D6-2405-138B-D59DD510D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8625958" y="4449052"/>
              <a:ext cx="70438" cy="167694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Freeform: Shape 128" descr="MAP">
              <a:extLst>
                <a:ext uri="{FF2B5EF4-FFF2-40B4-BE49-F238E27FC236}">
                  <a16:creationId xmlns:a16="http://schemas.microsoft.com/office/drawing/2014/main" id="{C0112D6A-1B6E-92F3-A643-668F4EA90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9625119" y="3346489"/>
              <a:ext cx="54817" cy="151966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Freeform: Shape 129" descr="MAP">
              <a:extLst>
                <a:ext uri="{FF2B5EF4-FFF2-40B4-BE49-F238E27FC236}">
                  <a16:creationId xmlns:a16="http://schemas.microsoft.com/office/drawing/2014/main" id="{A0C83F83-9F06-71A9-771F-2A4195D03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9123852" y="3842500"/>
              <a:ext cx="85815" cy="127425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Freeform: Shape 130" descr="MAP">
              <a:extLst>
                <a:ext uri="{FF2B5EF4-FFF2-40B4-BE49-F238E27FC236}">
                  <a16:creationId xmlns:a16="http://schemas.microsoft.com/office/drawing/2014/main" id="{00BB38CA-8B2E-7F64-C9D3-DE614E0D5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3617560" y="3377215"/>
              <a:ext cx="145404" cy="535243"/>
            </a:xfrm>
            <a:custGeom>
              <a:avLst/>
              <a:gdLst>
                <a:gd name="connsiteX0" fmla="*/ 0 w 1073944"/>
                <a:gd name="connsiteY0" fmla="*/ 923925 h 923925"/>
                <a:gd name="connsiteX1" fmla="*/ 1073944 w 1073944"/>
                <a:gd name="connsiteY1" fmla="*/ 923925 h 923925"/>
                <a:gd name="connsiteX2" fmla="*/ 1073944 w 1073944"/>
                <a:gd name="connsiteY2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944" h="923925">
                  <a:moveTo>
                    <a:pt x="0" y="923925"/>
                  </a:moveTo>
                  <a:lnTo>
                    <a:pt x="1073944" y="923925"/>
                  </a:lnTo>
                  <a:lnTo>
                    <a:pt x="1073944" y="0"/>
                  </a:lnTo>
                </a:path>
              </a:pathLst>
            </a:custGeom>
            <a:ln w="12700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Rectangle 131" descr="MAP">
              <a:extLst>
                <a:ext uri="{FF2B5EF4-FFF2-40B4-BE49-F238E27FC236}">
                  <a16:creationId xmlns:a16="http://schemas.microsoft.com/office/drawing/2014/main" id="{5323426F-948B-DC93-779F-2B34B261B8F1}"/>
                </a:ext>
              </a:extLst>
            </p:cNvPr>
            <p:cNvSpPr/>
            <p:nvPr/>
          </p:nvSpPr>
          <p:spPr>
            <a:xfrm>
              <a:off x="6652764" y="5335689"/>
              <a:ext cx="984334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Johannesburg</a:t>
              </a:r>
            </a:p>
          </p:txBody>
        </p:sp>
        <p:sp>
          <p:nvSpPr>
            <p:cNvPr id="133" name="Freeform: Shape 132" descr="MAP">
              <a:extLst>
                <a:ext uri="{FF2B5EF4-FFF2-40B4-BE49-F238E27FC236}">
                  <a16:creationId xmlns:a16="http://schemas.microsoft.com/office/drawing/2014/main" id="{C8EED350-44AB-F8B0-07DF-F03B55A4C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V="1">
              <a:off x="10020375" y="5110019"/>
              <a:ext cx="87258" cy="122933"/>
            </a:xfrm>
            <a:custGeom>
              <a:avLst/>
              <a:gdLst>
                <a:gd name="connsiteX0" fmla="*/ 0 w 1073944"/>
                <a:gd name="connsiteY0" fmla="*/ 923925 h 923925"/>
                <a:gd name="connsiteX1" fmla="*/ 1073944 w 1073944"/>
                <a:gd name="connsiteY1" fmla="*/ 923925 h 923925"/>
                <a:gd name="connsiteX2" fmla="*/ 1073944 w 1073944"/>
                <a:gd name="connsiteY2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944" h="923925">
                  <a:moveTo>
                    <a:pt x="0" y="923925"/>
                  </a:moveTo>
                  <a:lnTo>
                    <a:pt x="1073944" y="923925"/>
                  </a:lnTo>
                  <a:lnTo>
                    <a:pt x="1073944" y="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Freeform: Shape 133" descr="MAP">
              <a:extLst>
                <a:ext uri="{FF2B5EF4-FFF2-40B4-BE49-F238E27FC236}">
                  <a16:creationId xmlns:a16="http://schemas.microsoft.com/office/drawing/2014/main" id="{7B4C1656-AAEC-4022-556B-ED8D246BB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5969511" y="2937703"/>
              <a:ext cx="192876" cy="50648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Freeform: Shape 134" descr="MAP">
              <a:extLst>
                <a:ext uri="{FF2B5EF4-FFF2-40B4-BE49-F238E27FC236}">
                  <a16:creationId xmlns:a16="http://schemas.microsoft.com/office/drawing/2014/main" id="{F32356EB-2A89-59B3-A126-2DBF2B352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113910" y="2607049"/>
              <a:ext cx="226759" cy="249940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Freeform: Shape 135" descr="MAP">
              <a:extLst>
                <a:ext uri="{FF2B5EF4-FFF2-40B4-BE49-F238E27FC236}">
                  <a16:creationId xmlns:a16="http://schemas.microsoft.com/office/drawing/2014/main" id="{72034894-91CF-91C3-90EE-52D7ACC3C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205135" y="2020600"/>
              <a:ext cx="86013" cy="399948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Freeform: Shape 136" descr="MAP">
              <a:extLst>
                <a:ext uri="{FF2B5EF4-FFF2-40B4-BE49-F238E27FC236}">
                  <a16:creationId xmlns:a16="http://schemas.microsoft.com/office/drawing/2014/main" id="{09584418-5DC8-A35C-390C-1E8E0CECE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9337367" y="3130945"/>
              <a:ext cx="54817" cy="271592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8" name="Straight Connector 137" descr="MAP">
              <a:extLst>
                <a:ext uri="{FF2B5EF4-FFF2-40B4-BE49-F238E27FC236}">
                  <a16:creationId xmlns:a16="http://schemas.microsoft.com/office/drawing/2014/main" id="{1026AF33-01EF-C3F9-F43E-175509753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9302" y="3498454"/>
              <a:ext cx="205212" cy="0"/>
            </a:xfrm>
            <a:prstGeom prst="line">
              <a:avLst/>
            </a:pr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Freeform: Shape 138" descr="MAP">
              <a:extLst>
                <a:ext uri="{FF2B5EF4-FFF2-40B4-BE49-F238E27FC236}">
                  <a16:creationId xmlns:a16="http://schemas.microsoft.com/office/drawing/2014/main" id="{62F2D765-2FD9-8B4E-BF3D-EB4B252F8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40684" y="3200277"/>
              <a:ext cx="193920" cy="87576"/>
            </a:xfrm>
            <a:custGeom>
              <a:avLst/>
              <a:gdLst>
                <a:gd name="connsiteX0" fmla="*/ 0 w 236220"/>
                <a:gd name="connsiteY0" fmla="*/ 0 h 106680"/>
                <a:gd name="connsiteX1" fmla="*/ 236220 w 236220"/>
                <a:gd name="connsiteY1" fmla="*/ 0 h 106680"/>
                <a:gd name="connsiteX2" fmla="*/ 236220 w 236220"/>
                <a:gd name="connsiteY2" fmla="*/ 106680 h 106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220" h="106680">
                  <a:moveTo>
                    <a:pt x="0" y="0"/>
                  </a:moveTo>
                  <a:lnTo>
                    <a:pt x="236220" y="0"/>
                  </a:lnTo>
                  <a:lnTo>
                    <a:pt x="236220" y="10668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Freeform: Shape 139" descr="MAP">
              <a:extLst>
                <a:ext uri="{FF2B5EF4-FFF2-40B4-BE49-F238E27FC236}">
                  <a16:creationId xmlns:a16="http://schemas.microsoft.com/office/drawing/2014/main" id="{C8F27D43-C340-2669-1D7C-DB8F55F37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 flipH="1">
              <a:off x="6544748" y="3303622"/>
              <a:ext cx="59432" cy="613168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Freeform: Shape 140" descr="MAP">
              <a:extLst>
                <a:ext uri="{FF2B5EF4-FFF2-40B4-BE49-F238E27FC236}">
                  <a16:creationId xmlns:a16="http://schemas.microsoft.com/office/drawing/2014/main" id="{3126F23A-C2F4-0E3F-761F-B3BDF23D8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093058" y="1742578"/>
              <a:ext cx="86013" cy="790700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Freeform: Shape 401" descr="MAP">
              <a:extLst>
                <a:ext uri="{FF2B5EF4-FFF2-40B4-BE49-F238E27FC236}">
                  <a16:creationId xmlns:a16="http://schemas.microsoft.com/office/drawing/2014/main" id="{68610CCB-D87C-029B-FCEC-054A994E032B}"/>
                </a:ext>
              </a:extLst>
            </p:cNvPr>
            <p:cNvSpPr/>
            <p:nvPr/>
          </p:nvSpPr>
          <p:spPr>
            <a:xfrm flipH="1">
              <a:off x="7507124" y="3615400"/>
              <a:ext cx="506494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Dubai </a:t>
              </a:r>
            </a:p>
          </p:txBody>
        </p:sp>
        <p:sp>
          <p:nvSpPr>
            <p:cNvPr id="143" name="Freeform: Shape 142" descr="MAP">
              <a:extLst>
                <a:ext uri="{FF2B5EF4-FFF2-40B4-BE49-F238E27FC236}">
                  <a16:creationId xmlns:a16="http://schemas.microsoft.com/office/drawing/2014/main" id="{3D8E301B-595F-66E7-1C5E-CCA849A79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222166" y="2864752"/>
              <a:ext cx="177374" cy="155038"/>
            </a:xfrm>
            <a:custGeom>
              <a:avLst/>
              <a:gdLst>
                <a:gd name="connsiteX0" fmla="*/ 0 w 250031"/>
                <a:gd name="connsiteY0" fmla="*/ 0 h 83344"/>
                <a:gd name="connsiteX1" fmla="*/ 250031 w 250031"/>
                <a:gd name="connsiteY1" fmla="*/ 0 h 83344"/>
                <a:gd name="connsiteX2" fmla="*/ 250031 w 250031"/>
                <a:gd name="connsiteY2" fmla="*/ 83344 h 8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1" h="83344">
                  <a:moveTo>
                    <a:pt x="0" y="0"/>
                  </a:moveTo>
                  <a:lnTo>
                    <a:pt x="250031" y="0"/>
                  </a:lnTo>
                  <a:lnTo>
                    <a:pt x="250031" y="83344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E15C9D9-D86D-1591-E1FF-541363F3B19E}"/>
                </a:ext>
              </a:extLst>
            </p:cNvPr>
            <p:cNvSpPr/>
            <p:nvPr/>
          </p:nvSpPr>
          <p:spPr>
            <a:xfrm flipH="1">
              <a:off x="3097887" y="5197426"/>
              <a:ext cx="658342" cy="1819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St. Louis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5C2E92C3-0710-B98D-EE80-28E1DAF73CD6}"/>
                </a:ext>
              </a:extLst>
            </p:cNvPr>
            <p:cNvSpPr/>
            <p:nvPr/>
          </p:nvSpPr>
          <p:spPr>
            <a:xfrm>
              <a:off x="2396267" y="4925677"/>
              <a:ext cx="679190" cy="1819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Houston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8FC5767-36E6-CAB7-1829-7C1E534BC0C1}"/>
                </a:ext>
              </a:extLst>
            </p:cNvPr>
            <p:cNvSpPr/>
            <p:nvPr/>
          </p:nvSpPr>
          <p:spPr>
            <a:xfrm>
              <a:off x="2470621" y="4682284"/>
              <a:ext cx="501606" cy="1819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Dallas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191CD95-CBC6-6385-F96E-ED50992BE6EC}"/>
                </a:ext>
              </a:extLst>
            </p:cNvPr>
            <p:cNvSpPr/>
            <p:nvPr/>
          </p:nvSpPr>
          <p:spPr>
            <a:xfrm>
              <a:off x="2082781" y="4413939"/>
              <a:ext cx="896446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Mexico City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FCC666E8-8BD2-EACE-2747-AB08D8D9053C}"/>
                </a:ext>
              </a:extLst>
            </p:cNvPr>
            <p:cNvSpPr/>
            <p:nvPr/>
          </p:nvSpPr>
          <p:spPr>
            <a:xfrm>
              <a:off x="2205806" y="4168827"/>
              <a:ext cx="582533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Denver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E15D5216-2D56-A3E1-DA45-C36EEDEB9AAA}"/>
                </a:ext>
              </a:extLst>
            </p:cNvPr>
            <p:cNvSpPr/>
            <p:nvPr/>
          </p:nvSpPr>
          <p:spPr>
            <a:xfrm>
              <a:off x="2149507" y="3923517"/>
              <a:ext cx="483981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Irvine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E928A48-FF07-4169-34C6-E8990ED1E7BF}"/>
                </a:ext>
              </a:extLst>
            </p:cNvPr>
            <p:cNvSpPr/>
            <p:nvPr/>
          </p:nvSpPr>
          <p:spPr>
            <a:xfrm>
              <a:off x="1672862" y="3455784"/>
              <a:ext cx="554833" cy="366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Silicon</a:t>
              </a:r>
              <a:b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Valley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77729B3-3598-6B86-83DF-064EABAAC953}"/>
                </a:ext>
              </a:extLst>
            </p:cNvPr>
            <p:cNvSpPr/>
            <p:nvPr/>
          </p:nvSpPr>
          <p:spPr>
            <a:xfrm>
              <a:off x="1640507" y="2373855"/>
              <a:ext cx="615066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Calgary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D5EC984-0786-7C75-9F3A-34EDCFD7071E}"/>
                </a:ext>
              </a:extLst>
            </p:cNvPr>
            <p:cNvSpPr/>
            <p:nvPr/>
          </p:nvSpPr>
          <p:spPr>
            <a:xfrm>
              <a:off x="1683766" y="2741114"/>
              <a:ext cx="609218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Seattle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2EA0024A-52D9-A25C-A55E-C216E668AAD4}"/>
                </a:ext>
              </a:extLst>
            </p:cNvPr>
            <p:cNvSpPr/>
            <p:nvPr/>
          </p:nvSpPr>
          <p:spPr>
            <a:xfrm>
              <a:off x="2831353" y="1793925"/>
              <a:ext cx="645329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Chicago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35708E2-5FE0-6B02-1DA0-D20112BDB5C0}"/>
                </a:ext>
              </a:extLst>
            </p:cNvPr>
            <p:cNvSpPr/>
            <p:nvPr/>
          </p:nvSpPr>
          <p:spPr>
            <a:xfrm flipH="1">
              <a:off x="3387077" y="2183122"/>
              <a:ext cx="576090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Detroit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FEE8F15-309F-89C8-F7F5-E48FF13B8F09}"/>
                </a:ext>
              </a:extLst>
            </p:cNvPr>
            <p:cNvSpPr/>
            <p:nvPr/>
          </p:nvSpPr>
          <p:spPr>
            <a:xfrm flipH="1">
              <a:off x="3550472" y="2424409"/>
              <a:ext cx="628397" cy="1819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Toronto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3536F3E0-8068-099F-EEBC-3A64A4DB5FE3}"/>
                </a:ext>
              </a:extLst>
            </p:cNvPr>
            <p:cNvSpPr/>
            <p:nvPr/>
          </p:nvSpPr>
          <p:spPr>
            <a:xfrm>
              <a:off x="3963204" y="2938100"/>
              <a:ext cx="570213" cy="1819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Boston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68C3EE39-F133-52B4-205A-3EB1E1564903}"/>
                </a:ext>
              </a:extLst>
            </p:cNvPr>
            <p:cNvSpPr/>
            <p:nvPr/>
          </p:nvSpPr>
          <p:spPr>
            <a:xfrm flipH="1">
              <a:off x="3833765" y="2682809"/>
              <a:ext cx="749611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Montreal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2315BE9A-E6C1-2BA6-0927-1CFAA897856E}"/>
                </a:ext>
              </a:extLst>
            </p:cNvPr>
            <p:cNvSpPr/>
            <p:nvPr/>
          </p:nvSpPr>
          <p:spPr>
            <a:xfrm flipH="1">
              <a:off x="3760993" y="3843011"/>
              <a:ext cx="1156593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Washington DC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60C52D7-5A66-6EF7-D5FA-F76C16B69D37}"/>
                </a:ext>
              </a:extLst>
            </p:cNvPr>
            <p:cNvSpPr/>
            <p:nvPr/>
          </p:nvSpPr>
          <p:spPr>
            <a:xfrm flipH="1">
              <a:off x="3591800" y="4551985"/>
              <a:ext cx="817580" cy="160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Atlanta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FC92EC80-24EB-27CE-3336-C41DE9646F52}"/>
                </a:ext>
              </a:extLst>
            </p:cNvPr>
            <p:cNvSpPr/>
            <p:nvPr/>
          </p:nvSpPr>
          <p:spPr>
            <a:xfrm flipH="1">
              <a:off x="3772465" y="3597893"/>
              <a:ext cx="935931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Philadelphia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03A7FC1-9032-BF90-DA2A-5EF9D63007E9}"/>
                </a:ext>
              </a:extLst>
            </p:cNvPr>
            <p:cNvSpPr/>
            <p:nvPr/>
          </p:nvSpPr>
          <p:spPr>
            <a:xfrm flipH="1">
              <a:off x="3826935" y="3355111"/>
              <a:ext cx="744007" cy="1819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New York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A1151227-7438-5E05-212C-0F7876B40182}"/>
                </a:ext>
              </a:extLst>
            </p:cNvPr>
            <p:cNvSpPr/>
            <p:nvPr/>
          </p:nvSpPr>
          <p:spPr>
            <a:xfrm flipH="1">
              <a:off x="4609331" y="4963769"/>
              <a:ext cx="764159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Sao Paulo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9D897A7E-4E37-09CF-F92E-F237CEBCA27E}"/>
                </a:ext>
              </a:extLst>
            </p:cNvPr>
            <p:cNvSpPr/>
            <p:nvPr/>
          </p:nvSpPr>
          <p:spPr>
            <a:xfrm>
              <a:off x="4878170" y="1675400"/>
              <a:ext cx="886339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Amsterdam</a:t>
              </a:r>
            </a:p>
          </p:txBody>
        </p:sp>
        <p:sp>
          <p:nvSpPr>
            <p:cNvPr id="164" name="Freeform: Shape 401">
              <a:extLst>
                <a:ext uri="{FF2B5EF4-FFF2-40B4-BE49-F238E27FC236}">
                  <a16:creationId xmlns:a16="http://schemas.microsoft.com/office/drawing/2014/main" id="{8F429B03-32DD-87CF-6935-6CF66F618696}"/>
                </a:ext>
              </a:extLst>
            </p:cNvPr>
            <p:cNvSpPr/>
            <p:nvPr/>
          </p:nvSpPr>
          <p:spPr>
            <a:xfrm flipH="1">
              <a:off x="6090474" y="3885845"/>
              <a:ext cx="642168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Istanbul</a:t>
              </a:r>
              <a:endParaRPr kumimoji="0" lang="en-I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165" name="Freeform: Shape 401">
              <a:extLst>
                <a:ext uri="{FF2B5EF4-FFF2-40B4-BE49-F238E27FC236}">
                  <a16:creationId xmlns:a16="http://schemas.microsoft.com/office/drawing/2014/main" id="{C4116565-5006-DAF9-33B6-74C18A45773B}"/>
                </a:ext>
              </a:extLst>
            </p:cNvPr>
            <p:cNvSpPr/>
            <p:nvPr/>
          </p:nvSpPr>
          <p:spPr>
            <a:xfrm>
              <a:off x="8154694" y="3407116"/>
              <a:ext cx="727456" cy="1819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Shanghai</a:t>
              </a:r>
            </a:p>
          </p:txBody>
        </p:sp>
        <p:sp>
          <p:nvSpPr>
            <p:cNvPr id="166" name="Freeform: Shape 401">
              <a:extLst>
                <a:ext uri="{FF2B5EF4-FFF2-40B4-BE49-F238E27FC236}">
                  <a16:creationId xmlns:a16="http://schemas.microsoft.com/office/drawing/2014/main" id="{A146956D-2B6B-2EA5-1B68-9E0660F8181A}"/>
                </a:ext>
              </a:extLst>
            </p:cNvPr>
            <p:cNvSpPr/>
            <p:nvPr/>
          </p:nvSpPr>
          <p:spPr>
            <a:xfrm>
              <a:off x="9203589" y="3873371"/>
              <a:ext cx="519790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Taipei</a:t>
              </a:r>
            </a:p>
          </p:txBody>
        </p:sp>
        <p:sp>
          <p:nvSpPr>
            <p:cNvPr id="167" name="Freeform: Shape 401">
              <a:extLst>
                <a:ext uri="{FF2B5EF4-FFF2-40B4-BE49-F238E27FC236}">
                  <a16:creationId xmlns:a16="http://schemas.microsoft.com/office/drawing/2014/main" id="{167A373B-E475-A91B-693D-0EA7A380E00D}"/>
                </a:ext>
              </a:extLst>
            </p:cNvPr>
            <p:cNvSpPr/>
            <p:nvPr/>
          </p:nvSpPr>
          <p:spPr>
            <a:xfrm>
              <a:off x="9385311" y="3023210"/>
              <a:ext cx="471598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Seoul</a:t>
              </a:r>
            </a:p>
          </p:txBody>
        </p:sp>
        <p:sp>
          <p:nvSpPr>
            <p:cNvPr id="168" name="Freeform: Shape 401">
              <a:extLst>
                <a:ext uri="{FF2B5EF4-FFF2-40B4-BE49-F238E27FC236}">
                  <a16:creationId xmlns:a16="http://schemas.microsoft.com/office/drawing/2014/main" id="{7DA0BFB6-AE4E-6430-C977-C4A4DB9A1A75}"/>
                </a:ext>
              </a:extLst>
            </p:cNvPr>
            <p:cNvSpPr/>
            <p:nvPr/>
          </p:nvSpPr>
          <p:spPr>
            <a:xfrm flipH="1">
              <a:off x="6155571" y="2538071"/>
              <a:ext cx="627766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Warsaw</a:t>
              </a:r>
            </a:p>
          </p:txBody>
        </p:sp>
        <p:sp>
          <p:nvSpPr>
            <p:cNvPr id="169" name="Freeform: Shape 401">
              <a:extLst>
                <a:ext uri="{FF2B5EF4-FFF2-40B4-BE49-F238E27FC236}">
                  <a16:creationId xmlns:a16="http://schemas.microsoft.com/office/drawing/2014/main" id="{09A8ADB4-1D01-5696-9428-E404ED988432}"/>
                </a:ext>
              </a:extLst>
            </p:cNvPr>
            <p:cNvSpPr/>
            <p:nvPr/>
          </p:nvSpPr>
          <p:spPr>
            <a:xfrm flipH="1">
              <a:off x="6150267" y="1640157"/>
              <a:ext cx="400527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Oslo</a:t>
              </a:r>
            </a:p>
          </p:txBody>
        </p:sp>
        <p:sp>
          <p:nvSpPr>
            <p:cNvPr id="170" name="Freeform: Shape 401">
              <a:extLst>
                <a:ext uri="{FF2B5EF4-FFF2-40B4-BE49-F238E27FC236}">
                  <a16:creationId xmlns:a16="http://schemas.microsoft.com/office/drawing/2014/main" id="{8D8A64DA-36AB-B80D-D8C7-1C7FDFE50924}"/>
                </a:ext>
              </a:extLst>
            </p:cNvPr>
            <p:cNvSpPr/>
            <p:nvPr/>
          </p:nvSpPr>
          <p:spPr>
            <a:xfrm>
              <a:off x="4964409" y="2452750"/>
              <a:ext cx="547408" cy="1819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Dublin</a:t>
              </a:r>
              <a:endPara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171" name="Freeform: Shape 401">
              <a:extLst>
                <a:ext uri="{FF2B5EF4-FFF2-40B4-BE49-F238E27FC236}">
                  <a16:creationId xmlns:a16="http://schemas.microsoft.com/office/drawing/2014/main" id="{B5425432-2AE3-E9CB-828E-85A47CFA9DDB}"/>
                </a:ext>
              </a:extLst>
            </p:cNvPr>
            <p:cNvSpPr/>
            <p:nvPr/>
          </p:nvSpPr>
          <p:spPr>
            <a:xfrm>
              <a:off x="5403914" y="3115606"/>
              <a:ext cx="445714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Paris</a:t>
              </a:r>
            </a:p>
          </p:txBody>
        </p:sp>
        <p:sp>
          <p:nvSpPr>
            <p:cNvPr id="172" name="Freeform: Shape 401">
              <a:extLst>
                <a:ext uri="{FF2B5EF4-FFF2-40B4-BE49-F238E27FC236}">
                  <a16:creationId xmlns:a16="http://schemas.microsoft.com/office/drawing/2014/main" id="{F6433976-948C-2F8F-799F-6E794BBC565B}"/>
                </a:ext>
              </a:extLst>
            </p:cNvPr>
            <p:cNvSpPr/>
            <p:nvPr/>
          </p:nvSpPr>
          <p:spPr>
            <a:xfrm>
              <a:off x="5786288" y="3644931"/>
              <a:ext cx="506494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Milan</a:t>
              </a:r>
              <a:endParaRPr kumimoji="0" lang="en-I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173" name="Freeform: Shape 401">
              <a:extLst>
                <a:ext uri="{FF2B5EF4-FFF2-40B4-BE49-F238E27FC236}">
                  <a16:creationId xmlns:a16="http://schemas.microsoft.com/office/drawing/2014/main" id="{557CDE7E-B944-5B8C-4ECA-5F69B38B9E4C}"/>
                </a:ext>
              </a:extLst>
            </p:cNvPr>
            <p:cNvSpPr/>
            <p:nvPr/>
          </p:nvSpPr>
          <p:spPr>
            <a:xfrm flipH="1">
              <a:off x="6161656" y="2907704"/>
              <a:ext cx="642169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Brussels</a:t>
              </a:r>
              <a:endParaRPr kumimoji="0" lang="en-I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174" name="Freeform: Shape 401">
              <a:extLst>
                <a:ext uri="{FF2B5EF4-FFF2-40B4-BE49-F238E27FC236}">
                  <a16:creationId xmlns:a16="http://schemas.microsoft.com/office/drawing/2014/main" id="{8DE4AD93-EC62-CD9A-24B0-33F3D8862318}"/>
                </a:ext>
              </a:extLst>
            </p:cNvPr>
            <p:cNvSpPr/>
            <p:nvPr/>
          </p:nvSpPr>
          <p:spPr>
            <a:xfrm flipH="1">
              <a:off x="6837898" y="3100930"/>
              <a:ext cx="648487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Munich </a:t>
              </a:r>
              <a:endParaRPr kumimoji="0" lang="en-I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175" name="Freeform: Shape 401">
              <a:extLst>
                <a:ext uri="{FF2B5EF4-FFF2-40B4-BE49-F238E27FC236}">
                  <a16:creationId xmlns:a16="http://schemas.microsoft.com/office/drawing/2014/main" id="{1B5E95DD-5A4F-765F-042D-B4D55105B82A}"/>
                </a:ext>
              </a:extLst>
            </p:cNvPr>
            <p:cNvSpPr/>
            <p:nvPr/>
          </p:nvSpPr>
          <p:spPr>
            <a:xfrm flipH="1">
              <a:off x="6822966" y="3359115"/>
              <a:ext cx="613109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Tel Aviv</a:t>
              </a:r>
              <a:endParaRPr kumimoji="0" lang="en-I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7C8EE5E3-8A59-36DF-D24B-77FF8CA97916}"/>
                </a:ext>
              </a:extLst>
            </p:cNvPr>
            <p:cNvSpPr/>
            <p:nvPr/>
          </p:nvSpPr>
          <p:spPr>
            <a:xfrm flipH="1">
              <a:off x="6265604" y="2195070"/>
              <a:ext cx="964359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Copenhagen</a:t>
              </a:r>
            </a:p>
          </p:txBody>
        </p:sp>
        <p:sp>
          <p:nvSpPr>
            <p:cNvPr id="177" name="Freeform: Shape 401">
              <a:extLst>
                <a:ext uri="{FF2B5EF4-FFF2-40B4-BE49-F238E27FC236}">
                  <a16:creationId xmlns:a16="http://schemas.microsoft.com/office/drawing/2014/main" id="{A8C08AC1-7B3C-EF6C-8B95-F4A241EC66C8}"/>
                </a:ext>
              </a:extLst>
            </p:cNvPr>
            <p:cNvSpPr/>
            <p:nvPr/>
          </p:nvSpPr>
          <p:spPr>
            <a:xfrm flipH="1">
              <a:off x="6289834" y="1924675"/>
              <a:ext cx="850909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Stockholm</a:t>
              </a:r>
            </a:p>
          </p:txBody>
        </p:sp>
        <p:sp>
          <p:nvSpPr>
            <p:cNvPr id="178" name="Freeform: Shape 401">
              <a:extLst>
                <a:ext uri="{FF2B5EF4-FFF2-40B4-BE49-F238E27FC236}">
                  <a16:creationId xmlns:a16="http://schemas.microsoft.com/office/drawing/2014/main" id="{49D48B00-06E4-50B9-D95A-DE595EC7734A}"/>
                </a:ext>
              </a:extLst>
            </p:cNvPr>
            <p:cNvSpPr/>
            <p:nvPr/>
          </p:nvSpPr>
          <p:spPr>
            <a:xfrm>
              <a:off x="7021435" y="4419278"/>
              <a:ext cx="662511" cy="1819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Mumbai</a:t>
              </a:r>
            </a:p>
          </p:txBody>
        </p:sp>
        <p:sp>
          <p:nvSpPr>
            <p:cNvPr id="179" name="Freeform: Shape 401">
              <a:extLst>
                <a:ext uri="{FF2B5EF4-FFF2-40B4-BE49-F238E27FC236}">
                  <a16:creationId xmlns:a16="http://schemas.microsoft.com/office/drawing/2014/main" id="{5441C48E-FEEF-5575-8414-18C881EB30AE}"/>
                </a:ext>
              </a:extLst>
            </p:cNvPr>
            <p:cNvSpPr/>
            <p:nvPr/>
          </p:nvSpPr>
          <p:spPr>
            <a:xfrm>
              <a:off x="8182588" y="3111587"/>
              <a:ext cx="561621" cy="1819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Beijing</a:t>
              </a:r>
            </a:p>
          </p:txBody>
        </p:sp>
        <p:sp>
          <p:nvSpPr>
            <p:cNvPr id="180" name="Freeform: Shape 401">
              <a:extLst>
                <a:ext uri="{FF2B5EF4-FFF2-40B4-BE49-F238E27FC236}">
                  <a16:creationId xmlns:a16="http://schemas.microsoft.com/office/drawing/2014/main" id="{59D26139-0BA3-688C-2F39-069C8C1E7113}"/>
                </a:ext>
              </a:extLst>
            </p:cNvPr>
            <p:cNvSpPr/>
            <p:nvPr/>
          </p:nvSpPr>
          <p:spPr>
            <a:xfrm flipH="1">
              <a:off x="8130461" y="3929609"/>
              <a:ext cx="795367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Bengaluru</a:t>
              </a:r>
            </a:p>
          </p:txBody>
        </p:sp>
        <p:sp>
          <p:nvSpPr>
            <p:cNvPr id="181" name="Freeform: Shape 401">
              <a:extLst>
                <a:ext uri="{FF2B5EF4-FFF2-40B4-BE49-F238E27FC236}">
                  <a16:creationId xmlns:a16="http://schemas.microsoft.com/office/drawing/2014/main" id="{FAB6E877-2301-6D18-95D6-B8658E2430F5}"/>
                </a:ext>
              </a:extLst>
            </p:cNvPr>
            <p:cNvSpPr/>
            <p:nvPr/>
          </p:nvSpPr>
          <p:spPr>
            <a:xfrm flipH="1">
              <a:off x="8696393" y="4520044"/>
              <a:ext cx="830650" cy="1819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Singapore</a:t>
              </a:r>
            </a:p>
          </p:txBody>
        </p:sp>
        <p:sp>
          <p:nvSpPr>
            <p:cNvPr id="182" name="Freeform: Shape 401">
              <a:extLst>
                <a:ext uri="{FF2B5EF4-FFF2-40B4-BE49-F238E27FC236}">
                  <a16:creationId xmlns:a16="http://schemas.microsoft.com/office/drawing/2014/main" id="{10DB3ECB-71EE-E08D-D666-3E83CEF02EF7}"/>
                </a:ext>
              </a:extLst>
            </p:cNvPr>
            <p:cNvSpPr/>
            <p:nvPr/>
          </p:nvSpPr>
          <p:spPr>
            <a:xfrm>
              <a:off x="9681872" y="3291112"/>
              <a:ext cx="531607" cy="150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Tokyo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AE34899-89DB-7387-628D-11752435ADDF}"/>
                </a:ext>
              </a:extLst>
            </p:cNvPr>
            <p:cNvSpPr>
              <a:spLocks/>
            </p:cNvSpPr>
            <p:nvPr/>
          </p:nvSpPr>
          <p:spPr>
            <a:xfrm>
              <a:off x="9390488" y="5019047"/>
              <a:ext cx="628052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Sydney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CC8BA631-F65C-50A8-42F0-E5BC9973AC7B}"/>
                </a:ext>
              </a:extLst>
            </p:cNvPr>
            <p:cNvSpPr>
              <a:spLocks/>
            </p:cNvSpPr>
            <p:nvPr/>
          </p:nvSpPr>
          <p:spPr>
            <a:xfrm>
              <a:off x="9059787" y="5597676"/>
              <a:ext cx="717979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Canberra</a:t>
              </a:r>
            </a:p>
          </p:txBody>
        </p:sp>
        <p:sp>
          <p:nvSpPr>
            <p:cNvPr id="185" name="Freeform: Shape 184" descr="MAP">
              <a:extLst>
                <a:ext uri="{FF2B5EF4-FFF2-40B4-BE49-F238E27FC236}">
                  <a16:creationId xmlns:a16="http://schemas.microsoft.com/office/drawing/2014/main" id="{B69D0733-B57C-B0F2-BBD0-AC177C85AF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276123" y="2059326"/>
              <a:ext cx="904947" cy="1009669"/>
            </a:xfrm>
            <a:custGeom>
              <a:avLst/>
              <a:gdLst>
                <a:gd name="connsiteX0" fmla="*/ 0 w 250031"/>
                <a:gd name="connsiteY0" fmla="*/ 0 h 83344"/>
                <a:gd name="connsiteX1" fmla="*/ 250031 w 250031"/>
                <a:gd name="connsiteY1" fmla="*/ 0 h 83344"/>
                <a:gd name="connsiteX2" fmla="*/ 250031 w 250031"/>
                <a:gd name="connsiteY2" fmla="*/ 83344 h 8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1" h="83344">
                  <a:moveTo>
                    <a:pt x="0" y="0"/>
                  </a:moveTo>
                  <a:lnTo>
                    <a:pt x="250031" y="0"/>
                  </a:lnTo>
                  <a:lnTo>
                    <a:pt x="250031" y="83344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AD2E4B90-8127-3FC4-6302-08ECBF7592D9}"/>
                </a:ext>
              </a:extLst>
            </p:cNvPr>
            <p:cNvSpPr/>
            <p:nvPr/>
          </p:nvSpPr>
          <p:spPr>
            <a:xfrm>
              <a:off x="1892539" y="1970951"/>
              <a:ext cx="849058" cy="1819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Minneapolis</a:t>
              </a:r>
            </a:p>
          </p:txBody>
        </p:sp>
      </p:grpSp>
      <p:cxnSp>
        <p:nvCxnSpPr>
          <p:cNvPr id="187" name="Straight Connector 186" descr="MAP">
            <a:extLst>
              <a:ext uri="{FF2B5EF4-FFF2-40B4-BE49-F238E27FC236}">
                <a16:creationId xmlns:a16="http://schemas.microsoft.com/office/drawing/2014/main" id="{D0CFBDBE-4090-CEF5-F5E2-4ABF9228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88" idx="3"/>
          </p:cNvCxnSpPr>
          <p:nvPr/>
        </p:nvCxnSpPr>
        <p:spPr>
          <a:xfrm flipV="1">
            <a:off x="2899465" y="1347676"/>
            <a:ext cx="239485" cy="1"/>
          </a:xfrm>
          <a:prstGeom prst="line">
            <a:avLst/>
          </a:prstGeom>
          <a:ln w="15875">
            <a:solidFill>
              <a:schemeClr val="bg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Freeform: Shape 401">
            <a:extLst>
              <a:ext uri="{FF2B5EF4-FFF2-40B4-BE49-F238E27FC236}">
                <a16:creationId xmlns:a16="http://schemas.microsoft.com/office/drawing/2014/main" id="{B7B032AE-DA40-79BE-6988-81EE187247B4}"/>
              </a:ext>
            </a:extLst>
          </p:cNvPr>
          <p:cNvSpPr/>
          <p:nvPr/>
        </p:nvSpPr>
        <p:spPr>
          <a:xfrm>
            <a:off x="2495902" y="1280610"/>
            <a:ext cx="403563" cy="13413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London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89" name="Freeform: Shape 188" descr="MAP">
            <a:extLst>
              <a:ext uri="{FF2B5EF4-FFF2-40B4-BE49-F238E27FC236}">
                <a16:creationId xmlns:a16="http://schemas.microsoft.com/office/drawing/2014/main" id="{3BDB6CC4-784C-265D-74DF-ABE159A94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88482" y="1114905"/>
            <a:ext cx="124193" cy="162083"/>
          </a:xfrm>
          <a:custGeom>
            <a:avLst/>
            <a:gdLst>
              <a:gd name="connsiteX0" fmla="*/ 0 w 1279525"/>
              <a:gd name="connsiteY0" fmla="*/ 0 h 952500"/>
              <a:gd name="connsiteX1" fmla="*/ 1279525 w 1279525"/>
              <a:gd name="connsiteY1" fmla="*/ 0 h 952500"/>
              <a:gd name="connsiteX2" fmla="*/ 1279525 w 1279525"/>
              <a:gd name="connsiteY2" fmla="*/ 95250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9525" h="952500">
                <a:moveTo>
                  <a:pt x="0" y="0"/>
                </a:moveTo>
                <a:lnTo>
                  <a:pt x="1279525" y="0"/>
                </a:lnTo>
                <a:lnTo>
                  <a:pt x="1279525" y="952500"/>
                </a:lnTo>
              </a:path>
            </a:pathLst>
          </a:custGeom>
          <a:ln w="15875">
            <a:solidFill>
              <a:schemeClr val="bg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D1E0CB8B-B798-4569-312D-44F913E0A398}"/>
              </a:ext>
            </a:extLst>
          </p:cNvPr>
          <p:cNvGrpSpPr/>
          <p:nvPr/>
        </p:nvGrpSpPr>
        <p:grpSpPr>
          <a:xfrm>
            <a:off x="6482334" y="914400"/>
            <a:ext cx="5029200" cy="5029200"/>
            <a:chOff x="6482334" y="914400"/>
            <a:chExt cx="5029200" cy="5029200"/>
          </a:xfrm>
        </p:grpSpPr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C270A828-531E-8311-F956-D5869C60A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82334" y="914400"/>
              <a:ext cx="5029200" cy="5029200"/>
            </a:xfrm>
            <a:prstGeom prst="roundRect">
              <a:avLst>
                <a:gd name="adj" fmla="val 1232"/>
              </a:avLst>
            </a:prstGeom>
            <a:effectLst>
              <a:outerShdw blurRad="127000" dist="127000" dir="2700000" algn="tl" rotWithShape="0">
                <a:srgbClr val="2F2F2F">
                  <a:alpha val="50000"/>
                </a:srgbClr>
              </a:outerShdw>
            </a:effectLst>
          </p:spPr>
        </p:pic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CBC516BE-4A68-209F-C5E9-8C3FEBB381D1}"/>
                </a:ext>
              </a:extLst>
            </p:cNvPr>
            <p:cNvSpPr txBox="1"/>
            <p:nvPr/>
          </p:nvSpPr>
          <p:spPr>
            <a:xfrm>
              <a:off x="7045047" y="1493657"/>
              <a:ext cx="4416716" cy="430887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914400">
                <a:spcBef>
                  <a:spcPts val="300"/>
                </a:spcBef>
                <a:defRPr/>
              </a:pPr>
              <a:r>
                <a:rPr lang="en-US" sz="4000" dirty="0">
                  <a:gradFill>
                    <a:gsLst>
                      <a:gs pos="0">
                        <a:srgbClr val="8DC8E8"/>
                      </a:gs>
                      <a:gs pos="100000">
                        <a:srgbClr val="CD98CF"/>
                      </a:gs>
                    </a:gsLst>
                    <a:lin ang="2700000" scaled="1"/>
                  </a:gra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Microsoft Technology Centers</a:t>
              </a:r>
            </a:p>
            <a:p>
              <a:pPr marL="9525" lvl="1" defTabSz="914400">
                <a:spcBef>
                  <a:spcPts val="1200"/>
                </a:spcBef>
                <a:defRPr/>
              </a:pPr>
              <a:endParaRPr lang="en-GB" sz="2400" kern="0" dirty="0">
                <a:solidFill>
                  <a:srgbClr val="FFFFFF"/>
                </a:solidFill>
                <a:latin typeface="Segoe UI Semibold"/>
              </a:endParaRPr>
            </a:p>
            <a:p>
              <a:pPr marL="9525" lvl="1" defTabSz="914400">
                <a:spcBef>
                  <a:spcPts val="1200"/>
                </a:spcBef>
                <a:defRPr/>
              </a:pPr>
              <a:r>
                <a:rPr lang="en-GB" sz="2400" kern="0" dirty="0">
                  <a:solidFill>
                    <a:srgbClr val="FFFFFF"/>
                  </a:solidFill>
                  <a:latin typeface="Segoe UI Semibold"/>
                </a:rPr>
                <a:t>The hub for innovation on the Microsoft Cloud</a:t>
              </a:r>
            </a:p>
            <a:p>
              <a:pPr marL="9525" lvl="1" defTabSz="914400">
                <a:spcBef>
                  <a:spcPts val="1200"/>
                </a:spcBef>
                <a:defRPr/>
              </a:pPr>
              <a:endParaRPr lang="en-GB" sz="2400" kern="0" dirty="0">
                <a:solidFill>
                  <a:srgbClr val="FFFFFF"/>
                </a:solidFill>
                <a:latin typeface="Segoe UI Semibold"/>
              </a:endParaRPr>
            </a:p>
            <a:p>
              <a:pPr marL="9525" lvl="1" defTabSz="914400">
                <a:spcBef>
                  <a:spcPts val="1200"/>
                </a:spcBef>
                <a:defRPr/>
              </a:pPr>
              <a:r>
                <a:rPr lang="en-US" sz="2400" b="0" i="0" u="none" strike="noStrike" dirty="0">
                  <a:solidFill>
                    <a:srgbClr val="F2F2F2"/>
                  </a:solidFill>
                  <a:effectLst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https://www.microsoft.com/M</a:t>
              </a:r>
              <a:r>
                <a:rPr lang="en-US" sz="2400" b="0" i="0" dirty="0">
                  <a:solidFill>
                    <a:srgbClr val="F2F2F2"/>
                  </a:solidFill>
                  <a:effectLst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TC</a:t>
              </a:r>
              <a:endParaRPr lang="en-GB" sz="2400" kern="0" dirty="0">
                <a:solidFill>
                  <a:srgbClr val="F2F2F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327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E45EE8-848C-D071-7C38-B095B3F7E4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A3246A-20ED-4E41-0BCD-F2372E0E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OKRs</a:t>
            </a:r>
          </a:p>
        </p:txBody>
      </p:sp>
    </p:spTree>
    <p:extLst>
      <p:ext uri="{BB962C8B-B14F-4D97-AF65-F5344CB8AC3E}">
        <p14:creationId xmlns:p14="http://schemas.microsoft.com/office/powerpoint/2010/main" val="2716364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ullseye with solid fill">
            <a:extLst>
              <a:ext uri="{FF2B5EF4-FFF2-40B4-BE49-F238E27FC236}">
                <a16:creationId xmlns:a16="http://schemas.microsoft.com/office/drawing/2014/main" id="{5BF27131-607F-DC19-3C47-4F5DCD0BB9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8C540-1131-041C-DCEA-1184319A5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Objectives</a:t>
            </a:r>
          </a:p>
        </p:txBody>
      </p:sp>
      <p:pic>
        <p:nvPicPr>
          <p:cNvPr id="12" name="Picture Placeholder 11" descr="Speedometer Middle with solid fill">
            <a:extLst>
              <a:ext uri="{FF2B5EF4-FFF2-40B4-BE49-F238E27FC236}">
                <a16:creationId xmlns:a16="http://schemas.microsoft.com/office/drawing/2014/main" id="{38862679-1DF4-5DD5-5B39-89228166597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831EF5-D672-81E0-CEAD-8863D6C3C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Key Results</a:t>
            </a:r>
          </a:p>
        </p:txBody>
      </p:sp>
      <p:pic>
        <p:nvPicPr>
          <p:cNvPr id="14" name="Picture Placeholder 13" descr="Cheers with solid fill">
            <a:extLst>
              <a:ext uri="{FF2B5EF4-FFF2-40B4-BE49-F238E27FC236}">
                <a16:creationId xmlns:a16="http://schemas.microsoft.com/office/drawing/2014/main" id="{CE060BBD-EAE0-DE69-8F78-F830EA2E28A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3130BF-29A6-6D4D-D4D1-F21FA3902C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Initiatives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D0F2103-3117-F040-D824-D0872E68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86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ullseye with solid fill">
            <a:extLst>
              <a:ext uri="{FF2B5EF4-FFF2-40B4-BE49-F238E27FC236}">
                <a16:creationId xmlns:a16="http://schemas.microsoft.com/office/drawing/2014/main" id="{9A694DEE-E538-7C59-FDD0-919F8B7247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E3D56-C974-00B2-CCAF-29E592DFB4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Objectives</a:t>
            </a:r>
          </a:p>
        </p:txBody>
      </p:sp>
      <p:pic>
        <p:nvPicPr>
          <p:cNvPr id="12" name="Picture Placeholder 11" descr="Speedometer Middle with solid fill">
            <a:extLst>
              <a:ext uri="{FF2B5EF4-FFF2-40B4-BE49-F238E27FC236}">
                <a16:creationId xmlns:a16="http://schemas.microsoft.com/office/drawing/2014/main" id="{4B144C01-F9CC-B1F1-6C5A-653F9791E43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010C07-90F0-8B94-2142-FC9A4E3AC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Key Results</a:t>
            </a:r>
          </a:p>
        </p:txBody>
      </p:sp>
      <p:pic>
        <p:nvPicPr>
          <p:cNvPr id="14" name="Picture Placeholder 13" descr="Cheers with solid fill">
            <a:extLst>
              <a:ext uri="{FF2B5EF4-FFF2-40B4-BE49-F238E27FC236}">
                <a16:creationId xmlns:a16="http://schemas.microsoft.com/office/drawing/2014/main" id="{020391F0-FB41-77C3-64F1-985FF87176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643F75-F5C5-958A-C9EF-42837DCBD7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Initiatives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CB15016-1E6E-62C2-703D-5A2CBBFD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927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846252-4BF5-FF16-2553-567D8FD2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08D5D-CDFA-BBD0-3F9F-193B32D1FA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An inspirational, concise statement defining what needs to be achieved. Every employee should be able to understand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WHAT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A8CEA7-39CA-4688-2CD5-4F6659CBFF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Delight our customers</a:t>
            </a:r>
            <a:endParaRPr lang="en-GB" baseline="30000" dirty="0"/>
          </a:p>
          <a:p>
            <a:r>
              <a:rPr lang="en-GB" dirty="0"/>
              <a:t>Get rid of our service backlog</a:t>
            </a:r>
            <a:r>
              <a:rPr lang="en-GB" baseline="30000" dirty="0"/>
              <a:t>1</a:t>
            </a:r>
          </a:p>
          <a:p>
            <a:r>
              <a:rPr lang="en-GB" dirty="0"/>
              <a:t>Deliver a world-class customer support experience</a:t>
            </a:r>
            <a:r>
              <a:rPr lang="en-GB" baseline="30000" dirty="0"/>
              <a:t>2</a:t>
            </a:r>
          </a:p>
          <a:p>
            <a:r>
              <a:rPr lang="en-GB" dirty="0"/>
              <a:t>Win the World Cup</a:t>
            </a:r>
            <a:r>
              <a:rPr lang="en-GB" baseline="30000" dirty="0"/>
              <a:t>3</a:t>
            </a:r>
          </a:p>
          <a:p>
            <a:r>
              <a:rPr lang="en-GB" dirty="0"/>
              <a:t>Build the company's reputation as a great place to work</a:t>
            </a:r>
            <a:r>
              <a:rPr lang="en-GB" baseline="30000" dirty="0"/>
              <a:t>2</a:t>
            </a:r>
          </a:p>
          <a:p>
            <a:r>
              <a:rPr lang="en-GB" dirty="0"/>
              <a:t>Captivate and capture visitors with the new website</a:t>
            </a:r>
            <a:r>
              <a:rPr lang="en-GB" baseline="30000" dirty="0"/>
              <a:t>2</a:t>
            </a:r>
          </a:p>
          <a:p>
            <a:r>
              <a:rPr lang="en-GB" dirty="0"/>
              <a:t>Quarterly analysis is smooth sailing</a:t>
            </a:r>
            <a:r>
              <a:rPr lang="en-GB" baseline="30000" dirty="0"/>
              <a:t>2</a:t>
            </a:r>
          </a:p>
          <a:p>
            <a:r>
              <a:rPr lang="en-GB" dirty="0"/>
              <a:t>Our employees are engaged</a:t>
            </a:r>
            <a:r>
              <a:rPr lang="en-GB" baseline="30000" dirty="0"/>
              <a:t>1</a:t>
            </a:r>
          </a:p>
          <a:p>
            <a:r>
              <a:rPr lang="en-GB" dirty="0"/>
              <a:t>Be financially stable, preserve health, do work I like</a:t>
            </a:r>
            <a:r>
              <a:rPr lang="en-GB" baseline="30000" dirty="0"/>
              <a:t>1</a:t>
            </a:r>
          </a:p>
          <a:p>
            <a:r>
              <a:rPr lang="en-GB" dirty="0"/>
              <a:t>Eradicate Malaria by 2040</a:t>
            </a:r>
            <a:r>
              <a:rPr lang="en-GB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78614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ullseye with solid fill">
            <a:extLst>
              <a:ext uri="{FF2B5EF4-FFF2-40B4-BE49-F238E27FC236}">
                <a16:creationId xmlns:a16="http://schemas.microsoft.com/office/drawing/2014/main" id="{0225DC3B-A6F8-F971-BC2C-FE96186C90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DDAC9-0BF6-A52E-7ED3-D72DD2DAEF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Objectives</a:t>
            </a:r>
          </a:p>
        </p:txBody>
      </p:sp>
      <p:pic>
        <p:nvPicPr>
          <p:cNvPr id="12" name="Picture Placeholder 11" descr="Speedometer Middle with solid fill">
            <a:extLst>
              <a:ext uri="{FF2B5EF4-FFF2-40B4-BE49-F238E27FC236}">
                <a16:creationId xmlns:a16="http://schemas.microsoft.com/office/drawing/2014/main" id="{44E8613C-1ABD-C453-3B03-1536B2C8D71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37104B-5803-3991-F386-D0C703D29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Key Results</a:t>
            </a:r>
          </a:p>
        </p:txBody>
      </p:sp>
      <p:pic>
        <p:nvPicPr>
          <p:cNvPr id="14" name="Picture Placeholder 13" descr="Cheers with solid fill">
            <a:extLst>
              <a:ext uri="{FF2B5EF4-FFF2-40B4-BE49-F238E27FC236}">
                <a16:creationId xmlns:a16="http://schemas.microsoft.com/office/drawing/2014/main" id="{93B887B5-F8E0-5FC5-24F4-727426D74C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3ED8C9-6960-69A8-4A12-E97CE6C44B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Initiatives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7DB747C-8FBA-071F-E9A7-D33481D9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6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0953C-A172-AC3A-08B2-FE7254AF8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CDD63-669C-1678-F0B0-AD4D7F041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437C29-7FE1-FB64-8FBD-90B06BB7BB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 measurable milestone demonstrating progress towards the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HOW</a:t>
            </a:r>
          </a:p>
          <a:p>
            <a:r>
              <a:rPr lang="en-GB" dirty="0"/>
              <a:t>What they are not: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KPIs for performance reviews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Constant measures that last forever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6EF3F9-08AF-224C-9226-35EE6A5DD7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Delight our customers</a:t>
            </a:r>
          </a:p>
          <a:p>
            <a:pPr lvl="1"/>
            <a:r>
              <a:rPr lang="en-GB" dirty="0"/>
              <a:t>Increase our NPS by 20%</a:t>
            </a:r>
          </a:p>
          <a:p>
            <a:pPr lvl="1"/>
            <a:r>
              <a:rPr lang="en-GB" dirty="0"/>
              <a:t>60% of customers make monthly orders</a:t>
            </a:r>
          </a:p>
          <a:p>
            <a:pPr lvl="1"/>
            <a:r>
              <a:rPr lang="en-GB" dirty="0"/>
              <a:t>Reduce complaints by 50%</a:t>
            </a:r>
          </a:p>
          <a:p>
            <a:r>
              <a:rPr lang="en-GB" dirty="0"/>
              <a:t>Deliver a world-class customer support experience</a:t>
            </a:r>
            <a:r>
              <a:rPr lang="en-GB" baseline="30000" dirty="0"/>
              <a:t>2</a:t>
            </a:r>
          </a:p>
          <a:p>
            <a:pPr lvl="1"/>
            <a:r>
              <a:rPr lang="en-GB" dirty="0"/>
              <a:t>Achieve a CSAT of 90%+ for all tier-1 tickets</a:t>
            </a:r>
          </a:p>
          <a:p>
            <a:pPr lvl="1"/>
            <a:r>
              <a:rPr lang="en-GB" dirty="0"/>
              <a:t>Decrease first response from 1hr to &lt;45mins</a:t>
            </a:r>
          </a:p>
          <a:p>
            <a:pPr lvl="1"/>
            <a:r>
              <a:rPr lang="en-GB" dirty="0"/>
              <a:t>100% of support reps maintain a personal CSAT of 95% or more</a:t>
            </a:r>
          </a:p>
          <a:p>
            <a:r>
              <a:rPr lang="en-GB" dirty="0"/>
              <a:t>Win the World Cup</a:t>
            </a:r>
            <a:r>
              <a:rPr lang="en-GB" baseline="30000" dirty="0"/>
              <a:t>3</a:t>
            </a:r>
          </a:p>
          <a:p>
            <a:pPr lvl="1"/>
            <a:r>
              <a:rPr lang="en-GB" dirty="0"/>
              <a:t>Average scored goals rate of 2.0 throughout the tournament</a:t>
            </a:r>
          </a:p>
          <a:p>
            <a:pPr lvl="1"/>
            <a:r>
              <a:rPr lang="en-GB" dirty="0"/>
              <a:t>Average conceded goals rate of 0.5 throughout the tournament</a:t>
            </a:r>
          </a:p>
          <a:p>
            <a:pPr lvl="1"/>
            <a:r>
              <a:rPr lang="en-GB" dirty="0"/>
              <a:t>Ball possession rate of 75%.</a:t>
            </a:r>
          </a:p>
        </p:txBody>
      </p:sp>
    </p:spTree>
    <p:extLst>
      <p:ext uri="{BB962C8B-B14F-4D97-AF65-F5344CB8AC3E}">
        <p14:creationId xmlns:p14="http://schemas.microsoft.com/office/powerpoint/2010/main" val="965872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TC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274B47"/>
      </a:accent4>
      <a:accent5>
        <a:srgbClr val="3B2E58"/>
      </a:accent5>
      <a:accent6>
        <a:srgbClr val="737373"/>
      </a:accent6>
      <a:hlink>
        <a:srgbClr val="0078D4"/>
      </a:hlink>
      <a:folHlink>
        <a:srgbClr val="0078D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06 - Community Template.potx" id="{FBA1AE16-CF74-4616-AB15-084E159E0F0A}" vid="{0FA34744-B960-4787-BE2F-156EECC3260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3B643B29188ED40B1293E4F5A733B92" ma:contentTypeVersion="18" ma:contentTypeDescription="Create a new document." ma:contentTypeScope="" ma:versionID="00d20cb24c485685896c846565e60039">
  <xsd:schema xmlns:xsd="http://www.w3.org/2001/XMLSchema" xmlns:xs="http://www.w3.org/2001/XMLSchema" xmlns:p="http://schemas.microsoft.com/office/2006/metadata/properties" xmlns:ns2="5de2b0b6-b970-4e0e-b16a-ea78057a664f" xmlns:ns3="71a90bd2-0d4c-4535-bd93-9f1017c4511d" targetNamespace="http://schemas.microsoft.com/office/2006/metadata/properties" ma:root="true" ma:fieldsID="013d1506f0d4d6e52827ddf5ccf57d36" ns2:_="" ns3:_="">
    <xsd:import namespace="5de2b0b6-b970-4e0e-b16a-ea78057a664f"/>
    <xsd:import namespace="71a90bd2-0d4c-4535-bd93-9f1017c451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e2b0b6-b970-4e0e-b16a-ea78057a66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24bb69c2-0ead-43c0-b379-5102bc143c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90bd2-0d4c-4535-bd93-9f1017c4511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dfed390-bc36-44e8-8920-05a0f881daeb}" ma:internalName="TaxCatchAll" ma:showField="CatchAllData" ma:web="71a90bd2-0d4c-4535-bd93-9f1017c451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1a90bd2-0d4c-4535-bd93-9f1017c4511d" xsi:nil="true"/>
    <lcf76f155ced4ddcb4097134ff3c332f xmlns="5de2b0b6-b970-4e0e-b16a-ea78057a664f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7282F3-2D8A-4651-801A-F20B608ADC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e2b0b6-b970-4e0e-b16a-ea78057a664f"/>
    <ds:schemaRef ds:uri="71a90bd2-0d4c-4535-bd93-9f1017c451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17E1E7-E964-4DBB-B697-E4B9CFED6220}">
  <ds:schemaRefs>
    <ds:schemaRef ds:uri="71a90bd2-0d4c-4535-bd93-9f1017c4511d"/>
    <ds:schemaRef ds:uri="http://purl.org/dc/terms/"/>
    <ds:schemaRef ds:uri="http://schemas.microsoft.com/office/infopath/2007/PartnerControl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5de2b0b6-b970-4e0e-b16a-ea78057a664f"/>
  </ds:schemaRefs>
</ds:datastoreItem>
</file>

<file path=customXml/itemProps3.xml><?xml version="1.0" encoding="utf-8"?>
<ds:datastoreItem xmlns:ds="http://schemas.openxmlformats.org/officeDocument/2006/customXml" ds:itemID="{7886566A-D06F-4947-9E10-8A6C0D4CBAE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202306 - Community Template</Template>
  <TotalTime>0</TotalTime>
  <Words>673</Words>
  <Application>Microsoft Office PowerPoint</Application>
  <PresentationFormat>Widescreen</PresentationFormat>
  <Paragraphs>236</Paragraphs>
  <Slides>23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Segoe UI</vt:lpstr>
      <vt:lpstr>Segoe UI Semibold</vt:lpstr>
      <vt:lpstr>Wingdings</vt:lpstr>
      <vt:lpstr>Office Theme</vt:lpstr>
      <vt:lpstr>How to deliver strategic goals</vt:lpstr>
      <vt:lpstr>Al Eardley</vt:lpstr>
      <vt:lpstr>Microsoft Technology Centres</vt:lpstr>
      <vt:lpstr>What are OKRs</vt:lpstr>
      <vt:lpstr>PowerPoint Presentation</vt:lpstr>
      <vt:lpstr>PowerPoint Presentation</vt:lpstr>
      <vt:lpstr>Objectives</vt:lpstr>
      <vt:lpstr>PowerPoint Presentation</vt:lpstr>
      <vt:lpstr>Key Results</vt:lpstr>
      <vt:lpstr>PowerPoint Presentation</vt:lpstr>
      <vt:lpstr>Initiatives</vt:lpstr>
      <vt:lpstr>How are they set?</vt:lpstr>
      <vt:lpstr>How are they set?</vt:lpstr>
      <vt:lpstr>Levels of settings</vt:lpstr>
      <vt:lpstr>How are they tracked?</vt:lpstr>
      <vt:lpstr>Getting started</vt:lpstr>
      <vt:lpstr>Demo</vt:lpstr>
      <vt:lpstr>Changes to ways of working</vt:lpstr>
      <vt:lpstr>Next Steps</vt:lpstr>
      <vt:lpstr>How do you get started?</vt:lpstr>
      <vt:lpstr>Desired Outcomes</vt:lpstr>
      <vt:lpstr>Resources</vt:lpstr>
      <vt:lpstr>Thank-you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Teams Nation 2024  How to deliver Strategic Goals</dc:title>
  <dc:creator>Al Eardley</dc:creator>
  <cp:lastModifiedBy>Al Eardley</cp:lastModifiedBy>
  <cp:revision>2</cp:revision>
  <dcterms:created xsi:type="dcterms:W3CDTF">2024-02-10T10:28:13Z</dcterms:created>
  <dcterms:modified xsi:type="dcterms:W3CDTF">2024-03-09T08:22:46Z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0x01010093B643B29188ED40B1293E4F5A733B92</vt:lpwstr>
  </property>
  <property fmtid="{D5CDD505-2E9C-101B-9397-08002B2CF9AE}" pid="3" name="MediaServiceImageTags">
    <vt:lpwstr/>
  </property>
</Properties>
</file>